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701" r:id="rId3"/>
    <p:sldId id="458" r:id="rId4"/>
    <p:sldId id="414" r:id="rId5"/>
    <p:sldId id="4861" r:id="rId6"/>
    <p:sldId id="4862" r:id="rId7"/>
    <p:sldId id="4852" r:id="rId8"/>
    <p:sldId id="683" r:id="rId9"/>
    <p:sldId id="263" r:id="rId10"/>
    <p:sldId id="739" r:id="rId11"/>
    <p:sldId id="4856" r:id="rId12"/>
    <p:sldId id="4867" r:id="rId13"/>
    <p:sldId id="4857" r:id="rId14"/>
    <p:sldId id="4858" r:id="rId15"/>
    <p:sldId id="4859" r:id="rId16"/>
    <p:sldId id="4860" r:id="rId17"/>
    <p:sldId id="4866" r:id="rId18"/>
    <p:sldId id="619" r:id="rId19"/>
    <p:sldId id="4850" r:id="rId20"/>
    <p:sldId id="4851" r:id="rId21"/>
    <p:sldId id="4854" r:id="rId22"/>
    <p:sldId id="4855" r:id="rId23"/>
    <p:sldId id="4846" r:id="rId24"/>
    <p:sldId id="4848" r:id="rId25"/>
    <p:sldId id="687" r:id="rId2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ai Munyayi" initials="FM" lastIdx="1" clrIdx="0">
    <p:extLst>
      <p:ext uri="{19B8F6BF-5375-455C-9EA6-DF929625EA0E}">
        <p15:presenceInfo xmlns:p15="http://schemas.microsoft.com/office/powerpoint/2012/main" userId="S::farai@itech-namibia.org::30eab6c1-15f6-4c87-9f27-d7cd6fba66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1. Facility Organisation</c:v>
                </c:pt>
                <c:pt idx="1">
                  <c:v>2. Standard Operating Procedures (SOPs)</c:v>
                </c:pt>
                <c:pt idx="2">
                  <c:v>3. Personnel</c:v>
                </c:pt>
                <c:pt idx="3">
                  <c:v>4. Internaly Quality Control</c:v>
                </c:pt>
                <c:pt idx="4">
                  <c:v>5. Testing Algorithm and Result Records</c:v>
                </c:pt>
                <c:pt idx="5">
                  <c:v>6. External Quality Assessment (EQA)</c:v>
                </c:pt>
                <c:pt idx="6">
                  <c:v>7. Stroage and Condition of Kits)</c:v>
                </c:pt>
                <c:pt idx="7">
                  <c:v>8. Inventory and Stocks</c:v>
                </c:pt>
                <c:pt idx="8">
                  <c:v>9. Reagents Supply</c:v>
                </c:pt>
                <c:pt idx="9">
                  <c:v>10. Safety and Infection Control</c:v>
                </c:pt>
                <c:pt idx="10">
                  <c:v>11. Client Information</c:v>
                </c:pt>
                <c:pt idx="11">
                  <c:v>12. Incidents and Corrective Actions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0.94399999999999995</c:v>
                </c:pt>
                <c:pt idx="1">
                  <c:v>0.77</c:v>
                </c:pt>
                <c:pt idx="2">
                  <c:v>0.91</c:v>
                </c:pt>
                <c:pt idx="3">
                  <c:v>0.94</c:v>
                </c:pt>
                <c:pt idx="4">
                  <c:v>0.86</c:v>
                </c:pt>
                <c:pt idx="5">
                  <c:v>0.77</c:v>
                </c:pt>
                <c:pt idx="6">
                  <c:v>0.94</c:v>
                </c:pt>
                <c:pt idx="7">
                  <c:v>0.7</c:v>
                </c:pt>
                <c:pt idx="8">
                  <c:v>0.9</c:v>
                </c:pt>
                <c:pt idx="9">
                  <c:v>0.95</c:v>
                </c:pt>
                <c:pt idx="10">
                  <c:v>0.97</c:v>
                </c:pt>
                <c:pt idx="1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4-4AC7-80AD-D1C44235E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5582960"/>
        <c:axId val="895575888"/>
      </c:barChart>
      <c:catAx>
        <c:axId val="89558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575888"/>
        <c:crosses val="autoZero"/>
        <c:auto val="1"/>
        <c:lblAlgn val="ctr"/>
        <c:lblOffset val="100"/>
        <c:noMultiLvlLbl val="0"/>
      </c:catAx>
      <c:valAx>
        <c:axId val="895575888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5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B6106-A0E3-4D46-80F8-EC811F8FF633}" type="datetimeFigureOut">
              <a:rPr lang="en-NA" smtClean="0"/>
              <a:t>05/27/2024</a:t>
            </a:fld>
            <a:endParaRPr lang="en-N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6FFC9-2228-403D-8BDF-470594F8FC53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6592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95DE4-2DEC-462C-9F1E-389C4A67D47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7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7D775-6C70-F247-B324-03D5C0F866E9}" type="slidenum">
              <a:rPr lang="en-ES" smtClean="0"/>
              <a:t>9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64698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Step 4: Problem-Solving Invalid HIV Rapid Test Results (slides 26-29), 15 minutes </a:t>
            </a:r>
          </a:p>
          <a:p>
            <a:pPr marL="228600" lvl="1" indent="0" eaLnBrk="1" hangingPunct="1">
              <a:spcBef>
                <a:spcPct val="0"/>
              </a:spcBef>
              <a:buNone/>
            </a:pPr>
            <a:endParaRPr lang="en-US" altLang="en-US" sz="1200" b="1" dirty="0"/>
          </a:p>
          <a:p>
            <a:pPr lvl="1" eaLnBrk="1" hangingPunct="1">
              <a:spcBef>
                <a:spcPct val="0"/>
              </a:spcBef>
            </a:pPr>
            <a:r>
              <a:rPr lang="en-US" altLang="en-US" sz="1200" b="1" dirty="0"/>
              <a:t>Use t</a:t>
            </a:r>
            <a:r>
              <a:rPr lang="en-US" altLang="en-US" sz="1200" b="0" dirty="0"/>
              <a:t>his slide to set up for the next slide.  </a:t>
            </a:r>
          </a:p>
          <a:p>
            <a:pPr marL="571500" lvl="2" indent="-1143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200" b="0" dirty="0"/>
              <a:t>The next slide has the answers to the questions posed on this slide – ask the participants “What next?” as you display this slide, then show the next slide after they have answered 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6230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Step 4: Problem-Solving Invalid HIV Rapid Test Results (slides 26-29), 15 minutes </a:t>
            </a:r>
          </a:p>
          <a:p>
            <a:pPr marL="228600" lvl="1" indent="0" eaLnBrk="1" hangingPunct="1">
              <a:spcBef>
                <a:spcPct val="0"/>
              </a:spcBef>
              <a:buNone/>
            </a:pPr>
            <a:endParaRPr lang="en-US" altLang="en-US" sz="1200" b="1" dirty="0"/>
          </a:p>
          <a:p>
            <a:pPr lvl="1" eaLnBrk="1" hangingPunct="1">
              <a:spcBef>
                <a:spcPct val="0"/>
              </a:spcBef>
            </a:pPr>
            <a:r>
              <a:rPr lang="en-US" altLang="en-US" sz="1200" b="1" dirty="0"/>
              <a:t>Use t</a:t>
            </a:r>
            <a:r>
              <a:rPr lang="en-US" altLang="en-US" sz="1200" b="0" dirty="0"/>
              <a:t>his slide to set up for the next slide.  </a:t>
            </a:r>
          </a:p>
          <a:p>
            <a:pPr marL="571500" lvl="2" indent="-1143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200" b="0" dirty="0"/>
              <a:t>The next slide has the answers to the questions posed on this slide – ask the participants “What next?” as you display this slide, then show the next slide after they have answered 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1565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Step 4: Problem-Solving Invalid HIV Rapid Test Results (slides 26-29), 15 minutes </a:t>
            </a:r>
          </a:p>
          <a:p>
            <a:pPr marL="228600" lvl="1" indent="0" eaLnBrk="1" hangingPunct="1">
              <a:spcBef>
                <a:spcPct val="0"/>
              </a:spcBef>
              <a:buNone/>
            </a:pPr>
            <a:endParaRPr lang="en-US" altLang="en-US" sz="1200" b="1" dirty="0"/>
          </a:p>
          <a:p>
            <a:pPr lvl="1" eaLnBrk="1" hangingPunct="1">
              <a:spcBef>
                <a:spcPct val="0"/>
              </a:spcBef>
            </a:pPr>
            <a:r>
              <a:rPr lang="en-US" altLang="en-US" sz="1200" b="1" dirty="0"/>
              <a:t>Use t</a:t>
            </a:r>
            <a:r>
              <a:rPr lang="en-US" altLang="en-US" sz="1200" b="0" dirty="0"/>
              <a:t>his slide to set up for the next slide.  </a:t>
            </a:r>
          </a:p>
          <a:p>
            <a:pPr marL="571500" lvl="2" indent="-1143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200" b="0" dirty="0"/>
              <a:t>The next slide has the answers to the questions posed on this slide – ask the participants “What next?” as you display this slide, then show the next slide after they have answered 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9248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064685" y="2133600"/>
            <a:ext cx="10764000" cy="144000"/>
            <a:chOff x="288" y="873"/>
            <a:chExt cx="5184" cy="78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88" y="912"/>
              <a:ext cx="518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>
                <a:latin typeface="+mn-lt"/>
                <a:cs typeface="+mn-cs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88" y="951"/>
              <a:ext cx="5184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>
                <a:latin typeface="+mn-lt"/>
                <a:cs typeface="+mn-cs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88" y="873"/>
              <a:ext cx="5184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>
                <a:latin typeface="+mn-lt"/>
                <a:cs typeface="+mn-cs"/>
              </a:endParaRPr>
            </a:p>
          </p:txBody>
        </p:sp>
      </p:grpSp>
      <p:pic>
        <p:nvPicPr>
          <p:cNvPr id="8" name="Picture 10" descr="CoatofAr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286" y="463553"/>
            <a:ext cx="1754714" cy="159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221" y="2463031"/>
            <a:ext cx="107696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8252" y="4495800"/>
            <a:ext cx="10871200" cy="1447800"/>
          </a:xfrm>
        </p:spPr>
        <p:txBody>
          <a:bodyPr/>
          <a:lstStyle>
            <a:lvl1pPr marL="0" indent="0">
              <a:buFontTx/>
              <a:buNone/>
              <a:defRPr sz="3000" b="1"/>
            </a:lvl1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780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225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089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283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67" y="228600"/>
            <a:ext cx="10879667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46238"/>
            <a:ext cx="10972800" cy="4525962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355937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46239"/>
            <a:ext cx="53848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46239"/>
            <a:ext cx="53848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8462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8462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0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5AD47-D2B8-6840-90A8-121C9883FC0C}"/>
              </a:ext>
            </a:extLst>
          </p:cNvPr>
          <p:cNvSpPr txBox="1"/>
          <p:nvPr/>
        </p:nvSpPr>
        <p:spPr>
          <a:xfrm>
            <a:off x="10862631" y="6577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2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30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62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62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397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419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737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12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59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26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6167" y="228600"/>
            <a:ext cx="10879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00188"/>
            <a:ext cx="1097280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 rot="5400000">
            <a:off x="-3281400" y="3366000"/>
            <a:ext cx="6876000" cy="144000"/>
            <a:chOff x="457200" y="1447800"/>
            <a:chExt cx="8229600" cy="152400"/>
          </a:xfrm>
        </p:grpSpPr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>
              <a:off x="457200" y="1524000"/>
              <a:ext cx="822960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>
                <a:latin typeface="+mn-lt"/>
                <a:cs typeface="+mn-cs"/>
              </a:endParaRPr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>
              <a:off x="457200" y="1600200"/>
              <a:ext cx="822960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>
                <a:latin typeface="+mn-lt"/>
                <a:cs typeface="+mn-cs"/>
              </a:endParaRPr>
            </a:p>
          </p:txBody>
        </p:sp>
        <p:sp>
          <p:nvSpPr>
            <p:cNvPr id="91144" name="Line 8"/>
            <p:cNvSpPr>
              <a:spLocks noChangeShapeType="1"/>
            </p:cNvSpPr>
            <p:nvPr/>
          </p:nvSpPr>
          <p:spPr bwMode="auto">
            <a:xfrm>
              <a:off x="457200" y="1447800"/>
              <a:ext cx="82296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ZA">
                <a:latin typeface="+mn-lt"/>
                <a:cs typeface="+mn-cs"/>
              </a:endParaRPr>
            </a:p>
          </p:txBody>
        </p:sp>
      </p:grpSp>
      <p:pic>
        <p:nvPicPr>
          <p:cNvPr id="1030" name="Picture 10" descr="CoatofArm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413067" y="0"/>
            <a:ext cx="7789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6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SzPct val="13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SzPct val="75000"/>
        <a:buFont typeface="Courier New" pitchFamily="49" charset="0"/>
        <a:buChar char="o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&gt;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26AC-B262-2B71-BE2A-508A3AA30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221" y="2052537"/>
            <a:ext cx="10769600" cy="188052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EXPERIENCE SHARING ON KIT QUALITY MONITORING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RTCQI BEST PRACTICE WORKSHOP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AFRICA REGION</a:t>
            </a:r>
            <a:endParaRPr lang="en-NA" sz="2400" i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25B73-F98D-48AF-8808-0DA6956C3AC6}"/>
              </a:ext>
            </a:extLst>
          </p:cNvPr>
          <p:cNvSpPr/>
          <p:nvPr/>
        </p:nvSpPr>
        <p:spPr>
          <a:xfrm>
            <a:off x="2709746" y="4350636"/>
            <a:ext cx="922205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A" sz="3200" b="1" dirty="0"/>
          </a:p>
          <a:p>
            <a:r>
              <a:rPr lang="en-US" sz="2800" b="1" dirty="0"/>
              <a:t>Petrus Katota: Ministry of Health and Social Services</a:t>
            </a:r>
          </a:p>
          <a:p>
            <a:r>
              <a:rPr lang="en-US" sz="2800" b="1" dirty="0"/>
              <a:t>                                  Namibia </a:t>
            </a:r>
          </a:p>
          <a:p>
            <a:r>
              <a:rPr lang="en-NA" dirty="0"/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92300-AD68-4CA4-91C5-894C215ADC4D}"/>
              </a:ext>
            </a:extLst>
          </p:cNvPr>
          <p:cNvSpPr/>
          <p:nvPr/>
        </p:nvSpPr>
        <p:spPr>
          <a:xfrm>
            <a:off x="9921803" y="6325402"/>
            <a:ext cx="2348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Date: June 3-7, 2024   </a:t>
            </a:r>
            <a:endParaRPr lang="en-NA" sz="1200" dirty="0"/>
          </a:p>
        </p:txBody>
      </p:sp>
    </p:spTree>
    <p:extLst>
      <p:ext uri="{BB962C8B-B14F-4D97-AF65-F5344CB8AC3E}">
        <p14:creationId xmlns:p14="http://schemas.microsoft.com/office/powerpoint/2010/main" val="332239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1026"/>
          <p:cNvSpPr>
            <a:spLocks noGrp="1" noChangeArrowheads="1"/>
          </p:cNvSpPr>
          <p:nvPr>
            <p:ph type="title" sz="quarter"/>
          </p:nvPr>
        </p:nvSpPr>
        <p:spPr>
          <a:xfrm>
            <a:off x="811352" y="-15106"/>
            <a:ext cx="10313848" cy="8274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Quality Control for HIV Rapid Testing  </a:t>
            </a:r>
            <a:endParaRPr lang="en-US" sz="3400" dirty="0"/>
          </a:p>
        </p:txBody>
      </p:sp>
      <p:sp>
        <p:nvSpPr>
          <p:cNvPr id="38" name="Text Box 1041">
            <a:extLst>
              <a:ext uri="{FF2B5EF4-FFF2-40B4-BE49-F238E27FC236}">
                <a16:creationId xmlns:a16="http://schemas.microsoft.com/office/drawing/2014/main" id="{932E9B7B-85B7-4460-AC65-1B9B6FB99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573" y="1188360"/>
            <a:ext cx="7206427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altLang="en-US" sz="2400" b="1" u="sng" dirty="0">
                <a:solidFill>
                  <a:srgbClr val="C00000"/>
                </a:solidFill>
              </a:rPr>
              <a:t>Preparation &amp; Distribution of Negative/Positive Control Specimens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Pre-tested human plasma procured by NIP from Namibia Blood Transfusion Services (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  <a:cs typeface="Arial"/>
              </a:rPr>
              <a:t>NamBTS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) used to prepare samples.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Samples stored at -20°C prior to distribution to testing sites.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Cold chain maintained using 24-hour hampers containing ice packs when samples are distributed.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Distributed on a quarterly basis (4 lots/batches annually)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488 sites: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14 negative control vials per site.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14 positive control vials per site.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Total of 13,664 vials prepared.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Storage conditions: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Valid for 14 weeks (3 – 4 months) when stored at -20°C.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Valid for 7 days when stored at 2 - 8°C.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pPr lvl="1"/>
            <a:endParaRPr lang="en-US" altLang="en-US" sz="2200" dirty="0"/>
          </a:p>
        </p:txBody>
      </p:sp>
      <p:grpSp>
        <p:nvGrpSpPr>
          <p:cNvPr id="23" name="Content Placeholder 10">
            <a:extLst>
              <a:ext uri="{FF2B5EF4-FFF2-40B4-BE49-F238E27FC236}">
                <a16:creationId xmlns:a16="http://schemas.microsoft.com/office/drawing/2014/main" id="{CDE51541-503F-489B-9017-820BCE3298C6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301042" y="1216207"/>
            <a:ext cx="2195035" cy="2763920"/>
            <a:chOff x="4953000" y="3486154"/>
            <a:chExt cx="3352800" cy="2762252"/>
          </a:xfrm>
        </p:grpSpPr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0877870A-CB8C-4333-ACF4-3A077FE12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3198" y="3486154"/>
              <a:ext cx="2336800" cy="2762252"/>
              <a:chOff x="3781" y="2186"/>
              <a:chExt cx="928" cy="1441"/>
            </a:xfrm>
          </p:grpSpPr>
          <p:grpSp>
            <p:nvGrpSpPr>
              <p:cNvPr id="33" name="Group 61">
                <a:extLst>
                  <a:ext uri="{FF2B5EF4-FFF2-40B4-BE49-F238E27FC236}">
                    <a16:creationId xmlns:a16="http://schemas.microsoft.com/office/drawing/2014/main" id="{B7A6057A-D6BE-400D-BE46-A80C792E0C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803068">
                <a:off x="3781" y="2186"/>
                <a:ext cx="522" cy="1319"/>
                <a:chOff x="3781" y="2186"/>
                <a:chExt cx="522" cy="1319"/>
              </a:xfrm>
            </p:grpSpPr>
            <p:sp>
              <p:nvSpPr>
                <p:cNvPr id="56" name="Freeform 62">
                  <a:extLst>
                    <a:ext uri="{FF2B5EF4-FFF2-40B4-BE49-F238E27FC236}">
                      <a16:creationId xmlns:a16="http://schemas.microsoft.com/office/drawing/2014/main" id="{FE9F55E9-7EA3-4CD5-B5AD-4440953C8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9" y="2186"/>
                  <a:ext cx="58" cy="154"/>
                </a:xfrm>
                <a:custGeom>
                  <a:avLst/>
                  <a:gdLst>
                    <a:gd name="T0" fmla="*/ 2147483647 w 18"/>
                    <a:gd name="T1" fmla="*/ 2147483647 h 46"/>
                    <a:gd name="T2" fmla="*/ 2147483647 w 18"/>
                    <a:gd name="T3" fmla="*/ 2147483647 h 46"/>
                    <a:gd name="T4" fmla="*/ 0 w 18"/>
                    <a:gd name="T5" fmla="*/ 2147483647 h 46"/>
                    <a:gd name="T6" fmla="*/ 2147483647 w 18"/>
                    <a:gd name="T7" fmla="*/ 0 h 46"/>
                    <a:gd name="T8" fmla="*/ 2147483647 w 18"/>
                    <a:gd name="T9" fmla="*/ 2147483647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46"/>
                    <a:gd name="T17" fmla="*/ 18 w 18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46">
                      <a:moveTo>
                        <a:pt x="18" y="44"/>
                      </a:moveTo>
                      <a:lnTo>
                        <a:pt x="12" y="46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8" y="44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63">
                  <a:extLst>
                    <a:ext uri="{FF2B5EF4-FFF2-40B4-BE49-F238E27FC236}">
                      <a16:creationId xmlns:a16="http://schemas.microsoft.com/office/drawing/2014/main" id="{B90E6B8F-52DF-41F0-BFAC-4AA1EFE90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5" y="2186"/>
                  <a:ext cx="60" cy="154"/>
                </a:xfrm>
                <a:custGeom>
                  <a:avLst/>
                  <a:gdLst>
                    <a:gd name="T0" fmla="*/ 2147483647 w 19"/>
                    <a:gd name="T1" fmla="*/ 2147483647 h 46"/>
                    <a:gd name="T2" fmla="*/ 0 w 19"/>
                    <a:gd name="T3" fmla="*/ 2147483647 h 46"/>
                    <a:gd name="T4" fmla="*/ 2147483647 w 19"/>
                    <a:gd name="T5" fmla="*/ 0 h 46"/>
                    <a:gd name="T6" fmla="*/ 2147483647 w 19"/>
                    <a:gd name="T7" fmla="*/ 2147483647 h 46"/>
                    <a:gd name="T8" fmla="*/ 2147483647 w 19"/>
                    <a:gd name="T9" fmla="*/ 2147483647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6"/>
                    <a:gd name="T17" fmla="*/ 19 w 19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6">
                      <a:moveTo>
                        <a:pt x="6" y="46"/>
                      </a:moveTo>
                      <a:lnTo>
                        <a:pt x="0" y="44"/>
                      </a:lnTo>
                      <a:lnTo>
                        <a:pt x="14" y="0"/>
                      </a:lnTo>
                      <a:lnTo>
                        <a:pt x="19" y="2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64">
                  <a:extLst>
                    <a:ext uri="{FF2B5EF4-FFF2-40B4-BE49-F238E27FC236}">
                      <a16:creationId xmlns:a16="http://schemas.microsoft.com/office/drawing/2014/main" id="{153055EB-13E2-4898-839F-011F7F2F42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0" y="2243"/>
                  <a:ext cx="113" cy="127"/>
                </a:xfrm>
                <a:custGeom>
                  <a:avLst/>
                  <a:gdLst>
                    <a:gd name="T0" fmla="*/ 2147483647 w 36"/>
                    <a:gd name="T1" fmla="*/ 2147483647 h 38"/>
                    <a:gd name="T2" fmla="*/ 0 w 36"/>
                    <a:gd name="T3" fmla="*/ 2147483647 h 38"/>
                    <a:gd name="T4" fmla="*/ 2147483647 w 36"/>
                    <a:gd name="T5" fmla="*/ 0 h 38"/>
                    <a:gd name="T6" fmla="*/ 2147483647 w 36"/>
                    <a:gd name="T7" fmla="*/ 2147483647 h 38"/>
                    <a:gd name="T8" fmla="*/ 2147483647 w 36"/>
                    <a:gd name="T9" fmla="*/ 214748364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8"/>
                    <a:gd name="T17" fmla="*/ 36 w 36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8">
                      <a:moveTo>
                        <a:pt x="3" y="38"/>
                      </a:moveTo>
                      <a:lnTo>
                        <a:pt x="0" y="35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3" y="38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65">
                  <a:extLst>
                    <a:ext uri="{FF2B5EF4-FFF2-40B4-BE49-F238E27FC236}">
                      <a16:creationId xmlns:a16="http://schemas.microsoft.com/office/drawing/2014/main" id="{3BFEF15B-ED76-4D95-9EFF-07970EAB5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2410"/>
                  <a:ext cx="462" cy="1095"/>
                </a:xfrm>
                <a:custGeom>
                  <a:avLst/>
                  <a:gdLst>
                    <a:gd name="T0" fmla="*/ 2147483647 w 146"/>
                    <a:gd name="T1" fmla="*/ 2147483647 h 328"/>
                    <a:gd name="T2" fmla="*/ 2147483647 w 146"/>
                    <a:gd name="T3" fmla="*/ 2147483647 h 328"/>
                    <a:gd name="T4" fmla="*/ 2147483647 w 146"/>
                    <a:gd name="T5" fmla="*/ 2147483647 h 328"/>
                    <a:gd name="T6" fmla="*/ 2147483647 w 146"/>
                    <a:gd name="T7" fmla="*/ 2147483647 h 328"/>
                    <a:gd name="T8" fmla="*/ 2147483647 w 146"/>
                    <a:gd name="T9" fmla="*/ 2147483647 h 328"/>
                    <a:gd name="T10" fmla="*/ 2147483647 w 146"/>
                    <a:gd name="T11" fmla="*/ 2147483647 h 328"/>
                    <a:gd name="T12" fmla="*/ 2147483647 w 146"/>
                    <a:gd name="T13" fmla="*/ 2147483647 h 328"/>
                    <a:gd name="T14" fmla="*/ 2147483647 w 146"/>
                    <a:gd name="T15" fmla="*/ 2147483647 h 328"/>
                    <a:gd name="T16" fmla="*/ 2147483647 w 146"/>
                    <a:gd name="T17" fmla="*/ 2147483647 h 328"/>
                    <a:gd name="T18" fmla="*/ 2147483647 w 146"/>
                    <a:gd name="T19" fmla="*/ 2147483647 h 328"/>
                    <a:gd name="T20" fmla="*/ 2147483647 w 146"/>
                    <a:gd name="T21" fmla="*/ 2147483647 h 328"/>
                    <a:gd name="T22" fmla="*/ 2147483647 w 146"/>
                    <a:gd name="T23" fmla="*/ 2147483647 h 328"/>
                    <a:gd name="T24" fmla="*/ 2147483647 w 146"/>
                    <a:gd name="T25" fmla="*/ 2147483647 h 328"/>
                    <a:gd name="T26" fmla="*/ 2147483647 w 146"/>
                    <a:gd name="T27" fmla="*/ 2147483647 h 328"/>
                    <a:gd name="T28" fmla="*/ 2147483647 w 146"/>
                    <a:gd name="T29" fmla="*/ 2147483647 h 328"/>
                    <a:gd name="T30" fmla="*/ 2147483647 w 146"/>
                    <a:gd name="T31" fmla="*/ 2147483647 h 328"/>
                    <a:gd name="T32" fmla="*/ 0 w 146"/>
                    <a:gd name="T33" fmla="*/ 2147483647 h 328"/>
                    <a:gd name="T34" fmla="*/ 2147483647 w 146"/>
                    <a:gd name="T35" fmla="*/ 2147483647 h 328"/>
                    <a:gd name="T36" fmla="*/ 2147483647 w 146"/>
                    <a:gd name="T37" fmla="*/ 2147483647 h 328"/>
                    <a:gd name="T38" fmla="*/ 2147483647 w 146"/>
                    <a:gd name="T39" fmla="*/ 2147483647 h 328"/>
                    <a:gd name="T40" fmla="*/ 2147483647 w 146"/>
                    <a:gd name="T41" fmla="*/ 2147483647 h 328"/>
                    <a:gd name="T42" fmla="*/ 2147483647 w 146"/>
                    <a:gd name="T43" fmla="*/ 2147483647 h 328"/>
                    <a:gd name="T44" fmla="*/ 2147483647 w 146"/>
                    <a:gd name="T45" fmla="*/ 0 h 328"/>
                    <a:gd name="T46" fmla="*/ 2147483647 w 146"/>
                    <a:gd name="T47" fmla="*/ 0 h 328"/>
                    <a:gd name="T48" fmla="*/ 2147483647 w 146"/>
                    <a:gd name="T49" fmla="*/ 2147483647 h 328"/>
                    <a:gd name="T50" fmla="*/ 2147483647 w 146"/>
                    <a:gd name="T51" fmla="*/ 2147483647 h 328"/>
                    <a:gd name="T52" fmla="*/ 2147483647 w 146"/>
                    <a:gd name="T53" fmla="*/ 2147483647 h 328"/>
                    <a:gd name="T54" fmla="*/ 2147483647 w 146"/>
                    <a:gd name="T55" fmla="*/ 2147483647 h 328"/>
                    <a:gd name="T56" fmla="*/ 2147483647 w 146"/>
                    <a:gd name="T57" fmla="*/ 2147483647 h 328"/>
                    <a:gd name="T58" fmla="*/ 2147483647 w 146"/>
                    <a:gd name="T59" fmla="*/ 2147483647 h 328"/>
                    <a:gd name="T60" fmla="*/ 2147483647 w 146"/>
                    <a:gd name="T61" fmla="*/ 2147483647 h 328"/>
                    <a:gd name="T62" fmla="*/ 2147483647 w 146"/>
                    <a:gd name="T63" fmla="*/ 2147483647 h 328"/>
                    <a:gd name="T64" fmla="*/ 2147483647 w 146"/>
                    <a:gd name="T65" fmla="*/ 2147483647 h 328"/>
                    <a:gd name="T66" fmla="*/ 2147483647 w 146"/>
                    <a:gd name="T67" fmla="*/ 2147483647 h 328"/>
                    <a:gd name="T68" fmla="*/ 2147483647 w 146"/>
                    <a:gd name="T69" fmla="*/ 2147483647 h 328"/>
                    <a:gd name="T70" fmla="*/ 2147483647 w 146"/>
                    <a:gd name="T71" fmla="*/ 2147483647 h 328"/>
                    <a:gd name="T72" fmla="*/ 2147483647 w 146"/>
                    <a:gd name="T73" fmla="*/ 2147483647 h 32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6"/>
                    <a:gd name="T112" fmla="*/ 0 h 328"/>
                    <a:gd name="T113" fmla="*/ 146 w 146"/>
                    <a:gd name="T114" fmla="*/ 328 h 32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6" h="328">
                      <a:moveTo>
                        <a:pt x="79" y="303"/>
                      </a:moveTo>
                      <a:lnTo>
                        <a:pt x="75" y="308"/>
                      </a:lnTo>
                      <a:lnTo>
                        <a:pt x="73" y="314"/>
                      </a:lnTo>
                      <a:lnTo>
                        <a:pt x="67" y="318"/>
                      </a:lnTo>
                      <a:lnTo>
                        <a:pt x="62" y="322"/>
                      </a:lnTo>
                      <a:lnTo>
                        <a:pt x="56" y="326"/>
                      </a:lnTo>
                      <a:lnTo>
                        <a:pt x="50" y="328"/>
                      </a:lnTo>
                      <a:lnTo>
                        <a:pt x="44" y="328"/>
                      </a:lnTo>
                      <a:lnTo>
                        <a:pt x="39" y="326"/>
                      </a:lnTo>
                      <a:lnTo>
                        <a:pt x="27" y="324"/>
                      </a:lnTo>
                      <a:lnTo>
                        <a:pt x="19" y="322"/>
                      </a:lnTo>
                      <a:lnTo>
                        <a:pt x="14" y="318"/>
                      </a:lnTo>
                      <a:lnTo>
                        <a:pt x="10" y="314"/>
                      </a:lnTo>
                      <a:lnTo>
                        <a:pt x="6" y="308"/>
                      </a:lnTo>
                      <a:lnTo>
                        <a:pt x="4" y="303"/>
                      </a:lnTo>
                      <a:lnTo>
                        <a:pt x="2" y="297"/>
                      </a:lnTo>
                      <a:lnTo>
                        <a:pt x="0" y="289"/>
                      </a:lnTo>
                      <a:lnTo>
                        <a:pt x="2" y="284"/>
                      </a:lnTo>
                      <a:lnTo>
                        <a:pt x="69" y="13"/>
                      </a:lnTo>
                      <a:lnTo>
                        <a:pt x="71" y="8"/>
                      </a:lnTo>
                      <a:lnTo>
                        <a:pt x="73" y="4"/>
                      </a:lnTo>
                      <a:lnTo>
                        <a:pt x="77" y="2"/>
                      </a:lnTo>
                      <a:lnTo>
                        <a:pt x="83" y="0"/>
                      </a:lnTo>
                      <a:lnTo>
                        <a:pt x="86" y="0"/>
                      </a:lnTo>
                      <a:lnTo>
                        <a:pt x="92" y="2"/>
                      </a:lnTo>
                      <a:lnTo>
                        <a:pt x="98" y="4"/>
                      </a:lnTo>
                      <a:lnTo>
                        <a:pt x="106" y="6"/>
                      </a:lnTo>
                      <a:lnTo>
                        <a:pt x="117" y="8"/>
                      </a:lnTo>
                      <a:lnTo>
                        <a:pt x="123" y="9"/>
                      </a:lnTo>
                      <a:lnTo>
                        <a:pt x="129" y="11"/>
                      </a:lnTo>
                      <a:lnTo>
                        <a:pt x="134" y="11"/>
                      </a:lnTo>
                      <a:lnTo>
                        <a:pt x="138" y="15"/>
                      </a:lnTo>
                      <a:lnTo>
                        <a:pt x="142" y="17"/>
                      </a:lnTo>
                      <a:lnTo>
                        <a:pt x="146" y="21"/>
                      </a:lnTo>
                      <a:lnTo>
                        <a:pt x="146" y="27"/>
                      </a:lnTo>
                      <a:lnTo>
                        <a:pt x="146" y="32"/>
                      </a:lnTo>
                      <a:lnTo>
                        <a:pt x="79" y="3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66">
                  <a:extLst>
                    <a:ext uri="{FF2B5EF4-FFF2-40B4-BE49-F238E27FC236}">
                      <a16:creationId xmlns:a16="http://schemas.microsoft.com/office/drawing/2014/main" id="{C80F71A3-3B15-42B3-BFAE-A39658FAA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3" y="2453"/>
                  <a:ext cx="317" cy="745"/>
                </a:xfrm>
                <a:custGeom>
                  <a:avLst/>
                  <a:gdLst>
                    <a:gd name="T0" fmla="*/ 2147483647 w 100"/>
                    <a:gd name="T1" fmla="*/ 2147483647 h 223"/>
                    <a:gd name="T2" fmla="*/ 2147483647 w 100"/>
                    <a:gd name="T3" fmla="*/ 2147483647 h 223"/>
                    <a:gd name="T4" fmla="*/ 2147483647 w 100"/>
                    <a:gd name="T5" fmla="*/ 2147483647 h 223"/>
                    <a:gd name="T6" fmla="*/ 2147483647 w 100"/>
                    <a:gd name="T7" fmla="*/ 0 h 223"/>
                    <a:gd name="T8" fmla="*/ 2147483647 w 100"/>
                    <a:gd name="T9" fmla="*/ 2147483647 h 223"/>
                    <a:gd name="T10" fmla="*/ 2147483647 w 100"/>
                    <a:gd name="T11" fmla="*/ 2147483647 h 223"/>
                    <a:gd name="T12" fmla="*/ 2147483647 w 100"/>
                    <a:gd name="T13" fmla="*/ 2147483647 h 223"/>
                    <a:gd name="T14" fmla="*/ 2147483647 w 100"/>
                    <a:gd name="T15" fmla="*/ 2147483647 h 223"/>
                    <a:gd name="T16" fmla="*/ 2147483647 w 100"/>
                    <a:gd name="T17" fmla="*/ 2147483647 h 223"/>
                    <a:gd name="T18" fmla="*/ 2147483647 w 100"/>
                    <a:gd name="T19" fmla="*/ 2147483647 h 223"/>
                    <a:gd name="T20" fmla="*/ 0 w 100"/>
                    <a:gd name="T21" fmla="*/ 2147483647 h 223"/>
                    <a:gd name="T22" fmla="*/ 0 w 100"/>
                    <a:gd name="T23" fmla="*/ 2147483647 h 223"/>
                    <a:gd name="T24" fmla="*/ 2147483647 w 100"/>
                    <a:gd name="T25" fmla="*/ 2147483647 h 223"/>
                    <a:gd name="T26" fmla="*/ 2147483647 w 100"/>
                    <a:gd name="T27" fmla="*/ 2147483647 h 223"/>
                    <a:gd name="T28" fmla="*/ 2147483647 w 100"/>
                    <a:gd name="T29" fmla="*/ 2147483647 h 223"/>
                    <a:gd name="T30" fmla="*/ 2147483647 w 100"/>
                    <a:gd name="T31" fmla="*/ 2147483647 h 223"/>
                    <a:gd name="T32" fmla="*/ 2147483647 w 100"/>
                    <a:gd name="T33" fmla="*/ 2147483647 h 223"/>
                    <a:gd name="T34" fmla="*/ 2147483647 w 100"/>
                    <a:gd name="T35" fmla="*/ 2147483647 h 223"/>
                    <a:gd name="T36" fmla="*/ 2147483647 w 100"/>
                    <a:gd name="T37" fmla="*/ 2147483647 h 223"/>
                    <a:gd name="T38" fmla="*/ 2147483647 w 100"/>
                    <a:gd name="T39" fmla="*/ 2147483647 h 223"/>
                    <a:gd name="T40" fmla="*/ 2147483647 w 100"/>
                    <a:gd name="T41" fmla="*/ 2147483647 h 223"/>
                    <a:gd name="T42" fmla="*/ 2147483647 w 100"/>
                    <a:gd name="T43" fmla="*/ 2147483647 h 223"/>
                    <a:gd name="T44" fmla="*/ 2147483647 w 100"/>
                    <a:gd name="T45" fmla="*/ 2147483647 h 223"/>
                    <a:gd name="T46" fmla="*/ 2147483647 w 100"/>
                    <a:gd name="T47" fmla="*/ 2147483647 h 223"/>
                    <a:gd name="T48" fmla="*/ 2147483647 w 100"/>
                    <a:gd name="T49" fmla="*/ 2147483647 h 223"/>
                    <a:gd name="T50" fmla="*/ 2147483647 w 100"/>
                    <a:gd name="T51" fmla="*/ 2147483647 h 223"/>
                    <a:gd name="T52" fmla="*/ 2147483647 w 100"/>
                    <a:gd name="T53" fmla="*/ 2147483647 h 223"/>
                    <a:gd name="T54" fmla="*/ 2147483647 w 100"/>
                    <a:gd name="T55" fmla="*/ 2147483647 h 223"/>
                    <a:gd name="T56" fmla="*/ 2147483647 w 100"/>
                    <a:gd name="T57" fmla="*/ 2147483647 h 223"/>
                    <a:gd name="T58" fmla="*/ 2147483647 w 100"/>
                    <a:gd name="T59" fmla="*/ 2147483647 h 223"/>
                    <a:gd name="T60" fmla="*/ 2147483647 w 100"/>
                    <a:gd name="T61" fmla="*/ 2147483647 h 223"/>
                    <a:gd name="T62" fmla="*/ 2147483647 w 100"/>
                    <a:gd name="T63" fmla="*/ 2147483647 h 223"/>
                    <a:gd name="T64" fmla="*/ 2147483647 w 100"/>
                    <a:gd name="T65" fmla="*/ 2147483647 h 223"/>
                    <a:gd name="T66" fmla="*/ 2147483647 w 100"/>
                    <a:gd name="T67" fmla="*/ 2147483647 h 223"/>
                    <a:gd name="T68" fmla="*/ 2147483647 w 100"/>
                    <a:gd name="T69" fmla="*/ 2147483647 h 223"/>
                    <a:gd name="T70" fmla="*/ 2147483647 w 100"/>
                    <a:gd name="T71" fmla="*/ 2147483647 h 2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0"/>
                    <a:gd name="T109" fmla="*/ 0 h 223"/>
                    <a:gd name="T110" fmla="*/ 100 w 100"/>
                    <a:gd name="T111" fmla="*/ 223 h 2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0" h="223">
                      <a:moveTo>
                        <a:pt x="82" y="4"/>
                      </a:moveTo>
                      <a:lnTo>
                        <a:pt x="77" y="2"/>
                      </a:lnTo>
                      <a:lnTo>
                        <a:pt x="73" y="2"/>
                      </a:lnTo>
                      <a:lnTo>
                        <a:pt x="67" y="0"/>
                      </a:lnTo>
                      <a:lnTo>
                        <a:pt x="63" y="2"/>
                      </a:lnTo>
                      <a:lnTo>
                        <a:pt x="59" y="2"/>
                      </a:lnTo>
                      <a:lnTo>
                        <a:pt x="56" y="4"/>
                      </a:lnTo>
                      <a:lnTo>
                        <a:pt x="54" y="8"/>
                      </a:lnTo>
                      <a:lnTo>
                        <a:pt x="52" y="12"/>
                      </a:lnTo>
                      <a:lnTo>
                        <a:pt x="50" y="18"/>
                      </a:lnTo>
                      <a:lnTo>
                        <a:pt x="0" y="223"/>
                      </a:lnTo>
                      <a:lnTo>
                        <a:pt x="0" y="221"/>
                      </a:lnTo>
                      <a:lnTo>
                        <a:pt x="4" y="219"/>
                      </a:lnTo>
                      <a:lnTo>
                        <a:pt x="6" y="219"/>
                      </a:lnTo>
                      <a:lnTo>
                        <a:pt x="10" y="217"/>
                      </a:lnTo>
                      <a:lnTo>
                        <a:pt x="11" y="217"/>
                      </a:lnTo>
                      <a:lnTo>
                        <a:pt x="15" y="217"/>
                      </a:lnTo>
                      <a:lnTo>
                        <a:pt x="21" y="215"/>
                      </a:lnTo>
                      <a:lnTo>
                        <a:pt x="25" y="215"/>
                      </a:lnTo>
                      <a:lnTo>
                        <a:pt x="29" y="215"/>
                      </a:lnTo>
                      <a:lnTo>
                        <a:pt x="34" y="217"/>
                      </a:lnTo>
                      <a:lnTo>
                        <a:pt x="38" y="217"/>
                      </a:lnTo>
                      <a:lnTo>
                        <a:pt x="42" y="217"/>
                      </a:lnTo>
                      <a:lnTo>
                        <a:pt x="44" y="219"/>
                      </a:lnTo>
                      <a:lnTo>
                        <a:pt x="48" y="219"/>
                      </a:lnTo>
                      <a:lnTo>
                        <a:pt x="50" y="221"/>
                      </a:lnTo>
                      <a:lnTo>
                        <a:pt x="98" y="31"/>
                      </a:lnTo>
                      <a:lnTo>
                        <a:pt x="100" y="25"/>
                      </a:lnTo>
                      <a:lnTo>
                        <a:pt x="100" y="19"/>
                      </a:lnTo>
                      <a:lnTo>
                        <a:pt x="98" y="16"/>
                      </a:lnTo>
                      <a:lnTo>
                        <a:pt x="96" y="12"/>
                      </a:lnTo>
                      <a:lnTo>
                        <a:pt x="94" y="10"/>
                      </a:lnTo>
                      <a:lnTo>
                        <a:pt x="90" y="6"/>
                      </a:lnTo>
                      <a:lnTo>
                        <a:pt x="86" y="4"/>
                      </a:lnTo>
                      <a:lnTo>
                        <a:pt x="82" y="4"/>
                      </a:lnTo>
                      <a:close/>
                    </a:path>
                  </a:pathLst>
                </a:custGeom>
                <a:solidFill>
                  <a:srgbClr val="9E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67">
                  <a:extLst>
                    <a:ext uri="{FF2B5EF4-FFF2-40B4-BE49-F238E27FC236}">
                      <a16:creationId xmlns:a16="http://schemas.microsoft.com/office/drawing/2014/main" id="{E71A9B16-E35B-4C54-BFDA-7C10B4DAB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" y="3204"/>
                  <a:ext cx="196" cy="240"/>
                </a:xfrm>
                <a:custGeom>
                  <a:avLst/>
                  <a:gdLst>
                    <a:gd name="T0" fmla="*/ 2147483647 w 62"/>
                    <a:gd name="T1" fmla="*/ 0 h 72"/>
                    <a:gd name="T2" fmla="*/ 2147483647 w 62"/>
                    <a:gd name="T3" fmla="*/ 2147483647 h 72"/>
                    <a:gd name="T4" fmla="*/ 0 w 62"/>
                    <a:gd name="T5" fmla="*/ 2147483647 h 72"/>
                    <a:gd name="T6" fmla="*/ 0 w 62"/>
                    <a:gd name="T7" fmla="*/ 2147483647 h 72"/>
                    <a:gd name="T8" fmla="*/ 2147483647 w 62"/>
                    <a:gd name="T9" fmla="*/ 2147483647 h 72"/>
                    <a:gd name="T10" fmla="*/ 2147483647 w 62"/>
                    <a:gd name="T11" fmla="*/ 2147483647 h 72"/>
                    <a:gd name="T12" fmla="*/ 2147483647 w 62"/>
                    <a:gd name="T13" fmla="*/ 2147483647 h 72"/>
                    <a:gd name="T14" fmla="*/ 2147483647 w 62"/>
                    <a:gd name="T15" fmla="*/ 2147483647 h 72"/>
                    <a:gd name="T16" fmla="*/ 2147483647 w 62"/>
                    <a:gd name="T17" fmla="*/ 2147483647 h 72"/>
                    <a:gd name="T18" fmla="*/ 2147483647 w 62"/>
                    <a:gd name="T19" fmla="*/ 2147483647 h 72"/>
                    <a:gd name="T20" fmla="*/ 2147483647 w 62"/>
                    <a:gd name="T21" fmla="*/ 2147483647 h 72"/>
                    <a:gd name="T22" fmla="*/ 2147483647 w 62"/>
                    <a:gd name="T23" fmla="*/ 2147483647 h 72"/>
                    <a:gd name="T24" fmla="*/ 2147483647 w 62"/>
                    <a:gd name="T25" fmla="*/ 2147483647 h 72"/>
                    <a:gd name="T26" fmla="*/ 2147483647 w 62"/>
                    <a:gd name="T27" fmla="*/ 2147483647 h 72"/>
                    <a:gd name="T28" fmla="*/ 2147483647 w 62"/>
                    <a:gd name="T29" fmla="*/ 2147483647 h 72"/>
                    <a:gd name="T30" fmla="*/ 2147483647 w 62"/>
                    <a:gd name="T31" fmla="*/ 2147483647 h 72"/>
                    <a:gd name="T32" fmla="*/ 2147483647 w 62"/>
                    <a:gd name="T33" fmla="*/ 2147483647 h 72"/>
                    <a:gd name="T34" fmla="*/ 2147483647 w 62"/>
                    <a:gd name="T35" fmla="*/ 2147483647 h 72"/>
                    <a:gd name="T36" fmla="*/ 2147483647 w 62"/>
                    <a:gd name="T37" fmla="*/ 2147483647 h 72"/>
                    <a:gd name="T38" fmla="*/ 2147483647 w 62"/>
                    <a:gd name="T39" fmla="*/ 2147483647 h 72"/>
                    <a:gd name="T40" fmla="*/ 2147483647 w 62"/>
                    <a:gd name="T41" fmla="*/ 2147483647 h 72"/>
                    <a:gd name="T42" fmla="*/ 2147483647 w 62"/>
                    <a:gd name="T43" fmla="*/ 2147483647 h 72"/>
                    <a:gd name="T44" fmla="*/ 2147483647 w 62"/>
                    <a:gd name="T45" fmla="*/ 2147483647 h 72"/>
                    <a:gd name="T46" fmla="*/ 2147483647 w 62"/>
                    <a:gd name="T47" fmla="*/ 2147483647 h 72"/>
                    <a:gd name="T48" fmla="*/ 2147483647 w 62"/>
                    <a:gd name="T49" fmla="*/ 2147483647 h 72"/>
                    <a:gd name="T50" fmla="*/ 2147483647 w 62"/>
                    <a:gd name="T51" fmla="*/ 2147483647 h 72"/>
                    <a:gd name="T52" fmla="*/ 2147483647 w 62"/>
                    <a:gd name="T53" fmla="*/ 2147483647 h 72"/>
                    <a:gd name="T54" fmla="*/ 2147483647 w 62"/>
                    <a:gd name="T55" fmla="*/ 2147483647 h 72"/>
                    <a:gd name="T56" fmla="*/ 2147483647 w 62"/>
                    <a:gd name="T57" fmla="*/ 2147483647 h 72"/>
                    <a:gd name="T58" fmla="*/ 2147483647 w 62"/>
                    <a:gd name="T59" fmla="*/ 2147483647 h 72"/>
                    <a:gd name="T60" fmla="*/ 2147483647 w 62"/>
                    <a:gd name="T61" fmla="*/ 2147483647 h 72"/>
                    <a:gd name="T62" fmla="*/ 2147483647 w 62"/>
                    <a:gd name="T63" fmla="*/ 2147483647 h 72"/>
                    <a:gd name="T64" fmla="*/ 2147483647 w 62"/>
                    <a:gd name="T65" fmla="*/ 2147483647 h 72"/>
                    <a:gd name="T66" fmla="*/ 2147483647 w 62"/>
                    <a:gd name="T67" fmla="*/ 2147483647 h 72"/>
                    <a:gd name="T68" fmla="*/ 2147483647 w 62"/>
                    <a:gd name="T69" fmla="*/ 2147483647 h 72"/>
                    <a:gd name="T70" fmla="*/ 2147483647 w 62"/>
                    <a:gd name="T71" fmla="*/ 0 h 7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2"/>
                    <a:gd name="T109" fmla="*/ 0 h 72"/>
                    <a:gd name="T110" fmla="*/ 62 w 62"/>
                    <a:gd name="T111" fmla="*/ 72 h 7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2" h="72">
                      <a:moveTo>
                        <a:pt x="10" y="0"/>
                      </a:moveTo>
                      <a:lnTo>
                        <a:pt x="2" y="36"/>
                      </a:ln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2" y="53"/>
                      </a:lnTo>
                      <a:lnTo>
                        <a:pt x="2" y="57"/>
                      </a:lnTo>
                      <a:lnTo>
                        <a:pt x="4" y="61"/>
                      </a:lnTo>
                      <a:lnTo>
                        <a:pt x="8" y="65"/>
                      </a:lnTo>
                      <a:lnTo>
                        <a:pt x="12" y="67"/>
                      </a:lnTo>
                      <a:lnTo>
                        <a:pt x="16" y="69"/>
                      </a:lnTo>
                      <a:lnTo>
                        <a:pt x="23" y="70"/>
                      </a:lnTo>
                      <a:lnTo>
                        <a:pt x="27" y="72"/>
                      </a:lnTo>
                      <a:lnTo>
                        <a:pt x="31" y="70"/>
                      </a:lnTo>
                      <a:lnTo>
                        <a:pt x="35" y="69"/>
                      </a:lnTo>
                      <a:lnTo>
                        <a:pt x="39" y="67"/>
                      </a:lnTo>
                      <a:lnTo>
                        <a:pt x="43" y="63"/>
                      </a:lnTo>
                      <a:lnTo>
                        <a:pt x="46" y="59"/>
                      </a:lnTo>
                      <a:lnTo>
                        <a:pt x="48" y="53"/>
                      </a:lnTo>
                      <a:lnTo>
                        <a:pt x="50" y="47"/>
                      </a:lnTo>
                      <a:lnTo>
                        <a:pt x="62" y="1"/>
                      </a:lnTo>
                      <a:lnTo>
                        <a:pt x="60" y="3"/>
                      </a:lnTo>
                      <a:lnTo>
                        <a:pt x="58" y="5"/>
                      </a:lnTo>
                      <a:lnTo>
                        <a:pt x="54" y="5"/>
                      </a:lnTo>
                      <a:lnTo>
                        <a:pt x="52" y="5"/>
                      </a:lnTo>
                      <a:lnTo>
                        <a:pt x="48" y="7"/>
                      </a:lnTo>
                      <a:lnTo>
                        <a:pt x="45" y="7"/>
                      </a:lnTo>
                      <a:lnTo>
                        <a:pt x="41" y="7"/>
                      </a:lnTo>
                      <a:lnTo>
                        <a:pt x="37" y="7"/>
                      </a:lnTo>
                      <a:lnTo>
                        <a:pt x="33" y="7"/>
                      </a:lnTo>
                      <a:lnTo>
                        <a:pt x="27" y="7"/>
                      </a:lnTo>
                      <a:lnTo>
                        <a:pt x="23" y="7"/>
                      </a:lnTo>
                      <a:lnTo>
                        <a:pt x="20" y="5"/>
                      </a:lnTo>
                      <a:lnTo>
                        <a:pt x="16" y="3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C02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68">
                  <a:extLst>
                    <a:ext uri="{FF2B5EF4-FFF2-40B4-BE49-F238E27FC236}">
                      <a16:creationId xmlns:a16="http://schemas.microsoft.com/office/drawing/2014/main" id="{39AA429A-D1AD-4D17-B5E6-C395345B0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7" y="3171"/>
                  <a:ext cx="164" cy="56"/>
                </a:xfrm>
                <a:custGeom>
                  <a:avLst/>
                  <a:gdLst>
                    <a:gd name="T0" fmla="*/ 2147483647 w 52"/>
                    <a:gd name="T1" fmla="*/ 0 h 17"/>
                    <a:gd name="T2" fmla="*/ 2147483647 w 52"/>
                    <a:gd name="T3" fmla="*/ 0 h 17"/>
                    <a:gd name="T4" fmla="*/ 2147483647 w 52"/>
                    <a:gd name="T5" fmla="*/ 2147483647 h 17"/>
                    <a:gd name="T6" fmla="*/ 2147483647 w 52"/>
                    <a:gd name="T7" fmla="*/ 2147483647 h 17"/>
                    <a:gd name="T8" fmla="*/ 2147483647 w 52"/>
                    <a:gd name="T9" fmla="*/ 2147483647 h 17"/>
                    <a:gd name="T10" fmla="*/ 2147483647 w 52"/>
                    <a:gd name="T11" fmla="*/ 2147483647 h 17"/>
                    <a:gd name="T12" fmla="*/ 2147483647 w 52"/>
                    <a:gd name="T13" fmla="*/ 2147483647 h 17"/>
                    <a:gd name="T14" fmla="*/ 2147483647 w 52"/>
                    <a:gd name="T15" fmla="*/ 2147483647 h 17"/>
                    <a:gd name="T16" fmla="*/ 2147483647 w 52"/>
                    <a:gd name="T17" fmla="*/ 2147483647 h 17"/>
                    <a:gd name="T18" fmla="*/ 0 w 52"/>
                    <a:gd name="T19" fmla="*/ 2147483647 h 17"/>
                    <a:gd name="T20" fmla="*/ 2147483647 w 52"/>
                    <a:gd name="T21" fmla="*/ 2147483647 h 17"/>
                    <a:gd name="T22" fmla="*/ 2147483647 w 52"/>
                    <a:gd name="T23" fmla="*/ 2147483647 h 17"/>
                    <a:gd name="T24" fmla="*/ 2147483647 w 52"/>
                    <a:gd name="T25" fmla="*/ 2147483647 h 17"/>
                    <a:gd name="T26" fmla="*/ 2147483647 w 52"/>
                    <a:gd name="T27" fmla="*/ 2147483647 h 17"/>
                    <a:gd name="T28" fmla="*/ 2147483647 w 52"/>
                    <a:gd name="T29" fmla="*/ 2147483647 h 17"/>
                    <a:gd name="T30" fmla="*/ 2147483647 w 52"/>
                    <a:gd name="T31" fmla="*/ 2147483647 h 17"/>
                    <a:gd name="T32" fmla="*/ 2147483647 w 52"/>
                    <a:gd name="T33" fmla="*/ 2147483647 h 17"/>
                    <a:gd name="T34" fmla="*/ 2147483647 w 52"/>
                    <a:gd name="T35" fmla="*/ 2147483647 h 17"/>
                    <a:gd name="T36" fmla="*/ 2147483647 w 52"/>
                    <a:gd name="T37" fmla="*/ 2147483647 h 17"/>
                    <a:gd name="T38" fmla="*/ 2147483647 w 52"/>
                    <a:gd name="T39" fmla="*/ 2147483647 h 17"/>
                    <a:gd name="T40" fmla="*/ 2147483647 w 52"/>
                    <a:gd name="T41" fmla="*/ 2147483647 h 17"/>
                    <a:gd name="T42" fmla="*/ 2147483647 w 52"/>
                    <a:gd name="T43" fmla="*/ 2147483647 h 17"/>
                    <a:gd name="T44" fmla="*/ 2147483647 w 52"/>
                    <a:gd name="T45" fmla="*/ 2147483647 h 17"/>
                    <a:gd name="T46" fmla="*/ 2147483647 w 52"/>
                    <a:gd name="T47" fmla="*/ 2147483647 h 17"/>
                    <a:gd name="T48" fmla="*/ 2147483647 w 52"/>
                    <a:gd name="T49" fmla="*/ 2147483647 h 17"/>
                    <a:gd name="T50" fmla="*/ 2147483647 w 52"/>
                    <a:gd name="T51" fmla="*/ 2147483647 h 17"/>
                    <a:gd name="T52" fmla="*/ 2147483647 w 52"/>
                    <a:gd name="T53" fmla="*/ 2147483647 h 17"/>
                    <a:gd name="T54" fmla="*/ 2147483647 w 52"/>
                    <a:gd name="T55" fmla="*/ 2147483647 h 17"/>
                    <a:gd name="T56" fmla="*/ 2147483647 w 52"/>
                    <a:gd name="T57" fmla="*/ 2147483647 h 17"/>
                    <a:gd name="T58" fmla="*/ 2147483647 w 52"/>
                    <a:gd name="T59" fmla="*/ 2147483647 h 17"/>
                    <a:gd name="T60" fmla="*/ 2147483647 w 52"/>
                    <a:gd name="T61" fmla="*/ 2147483647 h 17"/>
                    <a:gd name="T62" fmla="*/ 2147483647 w 52"/>
                    <a:gd name="T63" fmla="*/ 2147483647 h 17"/>
                    <a:gd name="T64" fmla="*/ 2147483647 w 52"/>
                    <a:gd name="T65" fmla="*/ 2147483647 h 17"/>
                    <a:gd name="T66" fmla="*/ 2147483647 w 52"/>
                    <a:gd name="T67" fmla="*/ 0 h 17"/>
                    <a:gd name="T68" fmla="*/ 2147483647 w 52"/>
                    <a:gd name="T69" fmla="*/ 0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2"/>
                    <a:gd name="T106" fmla="*/ 0 h 17"/>
                    <a:gd name="T107" fmla="*/ 52 w 52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2" h="17">
                      <a:moveTo>
                        <a:pt x="27" y="0"/>
                      </a:move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10" y="15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23" y="17"/>
                      </a:lnTo>
                      <a:lnTo>
                        <a:pt x="27" y="17"/>
                      </a:lnTo>
                      <a:lnTo>
                        <a:pt x="31" y="17"/>
                      </a:lnTo>
                      <a:lnTo>
                        <a:pt x="35" y="17"/>
                      </a:lnTo>
                      <a:lnTo>
                        <a:pt x="38" y="17"/>
                      </a:lnTo>
                      <a:lnTo>
                        <a:pt x="42" y="15"/>
                      </a:lnTo>
                      <a:lnTo>
                        <a:pt x="44" y="15"/>
                      </a:lnTo>
                      <a:lnTo>
                        <a:pt x="48" y="15"/>
                      </a:lnTo>
                      <a:lnTo>
                        <a:pt x="50" y="13"/>
                      </a:lnTo>
                      <a:lnTo>
                        <a:pt x="52" y="11"/>
                      </a:lnTo>
                      <a:lnTo>
                        <a:pt x="52" y="6"/>
                      </a:lnTo>
                      <a:lnTo>
                        <a:pt x="50" y="4"/>
                      </a:lnTo>
                      <a:lnTo>
                        <a:pt x="46" y="4"/>
                      </a:lnTo>
                      <a:lnTo>
                        <a:pt x="44" y="2"/>
                      </a:lnTo>
                      <a:lnTo>
                        <a:pt x="40" y="2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69">
                  <a:extLst>
                    <a:ext uri="{FF2B5EF4-FFF2-40B4-BE49-F238E27FC236}">
                      <a16:creationId xmlns:a16="http://schemas.microsoft.com/office/drawing/2014/main" id="{3CA15383-2B5B-4AC7-AA25-B41BE7A14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2376"/>
                  <a:ext cx="339" cy="181"/>
                </a:xfrm>
                <a:custGeom>
                  <a:avLst/>
                  <a:gdLst>
                    <a:gd name="T0" fmla="*/ 2147483647 w 107"/>
                    <a:gd name="T1" fmla="*/ 2147483647 h 54"/>
                    <a:gd name="T2" fmla="*/ 2147483647 w 107"/>
                    <a:gd name="T3" fmla="*/ 2147483647 h 54"/>
                    <a:gd name="T4" fmla="*/ 2147483647 w 107"/>
                    <a:gd name="T5" fmla="*/ 2147483647 h 54"/>
                    <a:gd name="T6" fmla="*/ 2147483647 w 107"/>
                    <a:gd name="T7" fmla="*/ 2147483647 h 54"/>
                    <a:gd name="T8" fmla="*/ 2147483647 w 107"/>
                    <a:gd name="T9" fmla="*/ 2147483647 h 54"/>
                    <a:gd name="T10" fmla="*/ 2147483647 w 107"/>
                    <a:gd name="T11" fmla="*/ 2147483647 h 54"/>
                    <a:gd name="T12" fmla="*/ 2147483647 w 107"/>
                    <a:gd name="T13" fmla="*/ 2147483647 h 54"/>
                    <a:gd name="T14" fmla="*/ 2147483647 w 107"/>
                    <a:gd name="T15" fmla="*/ 2147483647 h 54"/>
                    <a:gd name="T16" fmla="*/ 2147483647 w 107"/>
                    <a:gd name="T17" fmla="*/ 2147483647 h 54"/>
                    <a:gd name="T18" fmla="*/ 2147483647 w 107"/>
                    <a:gd name="T19" fmla="*/ 2147483647 h 54"/>
                    <a:gd name="T20" fmla="*/ 2147483647 w 107"/>
                    <a:gd name="T21" fmla="*/ 2147483647 h 54"/>
                    <a:gd name="T22" fmla="*/ 2147483647 w 107"/>
                    <a:gd name="T23" fmla="*/ 2147483647 h 54"/>
                    <a:gd name="T24" fmla="*/ 0 w 107"/>
                    <a:gd name="T25" fmla="*/ 2147483647 h 54"/>
                    <a:gd name="T26" fmla="*/ 0 w 107"/>
                    <a:gd name="T27" fmla="*/ 2147483647 h 54"/>
                    <a:gd name="T28" fmla="*/ 0 w 107"/>
                    <a:gd name="T29" fmla="*/ 2147483647 h 54"/>
                    <a:gd name="T30" fmla="*/ 0 w 107"/>
                    <a:gd name="T31" fmla="*/ 2147483647 h 54"/>
                    <a:gd name="T32" fmla="*/ 2147483647 w 107"/>
                    <a:gd name="T33" fmla="*/ 2147483647 h 54"/>
                    <a:gd name="T34" fmla="*/ 2147483647 w 107"/>
                    <a:gd name="T35" fmla="*/ 2147483647 h 54"/>
                    <a:gd name="T36" fmla="*/ 2147483647 w 107"/>
                    <a:gd name="T37" fmla="*/ 2147483647 h 54"/>
                    <a:gd name="T38" fmla="*/ 2147483647 w 107"/>
                    <a:gd name="T39" fmla="*/ 2147483647 h 54"/>
                    <a:gd name="T40" fmla="*/ 2147483647 w 107"/>
                    <a:gd name="T41" fmla="*/ 0 h 54"/>
                    <a:gd name="T42" fmla="*/ 2147483647 w 107"/>
                    <a:gd name="T43" fmla="*/ 0 h 54"/>
                    <a:gd name="T44" fmla="*/ 2147483647 w 107"/>
                    <a:gd name="T45" fmla="*/ 0 h 54"/>
                    <a:gd name="T46" fmla="*/ 2147483647 w 107"/>
                    <a:gd name="T47" fmla="*/ 2147483647 h 54"/>
                    <a:gd name="T48" fmla="*/ 2147483647 w 107"/>
                    <a:gd name="T49" fmla="*/ 2147483647 h 54"/>
                    <a:gd name="T50" fmla="*/ 2147483647 w 107"/>
                    <a:gd name="T51" fmla="*/ 2147483647 h 54"/>
                    <a:gd name="T52" fmla="*/ 2147483647 w 107"/>
                    <a:gd name="T53" fmla="*/ 2147483647 h 54"/>
                    <a:gd name="T54" fmla="*/ 2147483647 w 107"/>
                    <a:gd name="T55" fmla="*/ 2147483647 h 54"/>
                    <a:gd name="T56" fmla="*/ 2147483647 w 107"/>
                    <a:gd name="T57" fmla="*/ 2147483647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7"/>
                    <a:gd name="T88" fmla="*/ 0 h 54"/>
                    <a:gd name="T89" fmla="*/ 107 w 107"/>
                    <a:gd name="T90" fmla="*/ 54 h 5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7" h="54">
                      <a:moveTo>
                        <a:pt x="105" y="41"/>
                      </a:moveTo>
                      <a:lnTo>
                        <a:pt x="105" y="44"/>
                      </a:lnTo>
                      <a:lnTo>
                        <a:pt x="103" y="46"/>
                      </a:lnTo>
                      <a:lnTo>
                        <a:pt x="101" y="50"/>
                      </a:lnTo>
                      <a:lnTo>
                        <a:pt x="100" y="50"/>
                      </a:lnTo>
                      <a:lnTo>
                        <a:pt x="96" y="52"/>
                      </a:lnTo>
                      <a:lnTo>
                        <a:pt x="92" y="54"/>
                      </a:lnTo>
                      <a:lnTo>
                        <a:pt x="88" y="54"/>
                      </a:lnTo>
                      <a:lnTo>
                        <a:pt x="86" y="54"/>
                      </a:lnTo>
                      <a:lnTo>
                        <a:pt x="11" y="35"/>
                      </a:lnTo>
                      <a:lnTo>
                        <a:pt x="6" y="33"/>
                      </a:lnTo>
                      <a:lnTo>
                        <a:pt x="2" y="27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94" y="19"/>
                      </a:lnTo>
                      <a:lnTo>
                        <a:pt x="100" y="21"/>
                      </a:lnTo>
                      <a:lnTo>
                        <a:pt x="105" y="27"/>
                      </a:lnTo>
                      <a:lnTo>
                        <a:pt x="107" y="33"/>
                      </a:lnTo>
                      <a:lnTo>
                        <a:pt x="105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70">
                  <a:extLst>
                    <a:ext uri="{FF2B5EF4-FFF2-40B4-BE49-F238E27FC236}">
                      <a16:creationId xmlns:a16="http://schemas.microsoft.com/office/drawing/2014/main" id="{A37561C1-AFC0-4FFB-A946-44807CB00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2423"/>
                  <a:ext cx="257" cy="90"/>
                </a:xfrm>
                <a:custGeom>
                  <a:avLst/>
                  <a:gdLst>
                    <a:gd name="T0" fmla="*/ 2147483647 w 81"/>
                    <a:gd name="T1" fmla="*/ 2147483647 h 27"/>
                    <a:gd name="T2" fmla="*/ 2147483647 w 81"/>
                    <a:gd name="T3" fmla="*/ 2147483647 h 27"/>
                    <a:gd name="T4" fmla="*/ 2147483647 w 81"/>
                    <a:gd name="T5" fmla="*/ 2147483647 h 27"/>
                    <a:gd name="T6" fmla="*/ 2147483647 w 81"/>
                    <a:gd name="T7" fmla="*/ 2147483647 h 27"/>
                    <a:gd name="T8" fmla="*/ 2147483647 w 81"/>
                    <a:gd name="T9" fmla="*/ 2147483647 h 27"/>
                    <a:gd name="T10" fmla="*/ 2147483647 w 81"/>
                    <a:gd name="T11" fmla="*/ 2147483647 h 27"/>
                    <a:gd name="T12" fmla="*/ 2147483647 w 81"/>
                    <a:gd name="T13" fmla="*/ 2147483647 h 27"/>
                    <a:gd name="T14" fmla="*/ 2147483647 w 81"/>
                    <a:gd name="T15" fmla="*/ 2147483647 h 27"/>
                    <a:gd name="T16" fmla="*/ 0 w 81"/>
                    <a:gd name="T17" fmla="*/ 2147483647 h 27"/>
                    <a:gd name="T18" fmla="*/ 0 w 81"/>
                    <a:gd name="T19" fmla="*/ 2147483647 h 27"/>
                    <a:gd name="T20" fmla="*/ 0 w 81"/>
                    <a:gd name="T21" fmla="*/ 2147483647 h 27"/>
                    <a:gd name="T22" fmla="*/ 0 w 81"/>
                    <a:gd name="T23" fmla="*/ 2147483647 h 27"/>
                    <a:gd name="T24" fmla="*/ 2147483647 w 81"/>
                    <a:gd name="T25" fmla="*/ 0 h 27"/>
                    <a:gd name="T26" fmla="*/ 2147483647 w 81"/>
                    <a:gd name="T27" fmla="*/ 0 h 27"/>
                    <a:gd name="T28" fmla="*/ 2147483647 w 81"/>
                    <a:gd name="T29" fmla="*/ 0 h 27"/>
                    <a:gd name="T30" fmla="*/ 2147483647 w 81"/>
                    <a:gd name="T31" fmla="*/ 2147483647 h 27"/>
                    <a:gd name="T32" fmla="*/ 2147483647 w 81"/>
                    <a:gd name="T33" fmla="*/ 2147483647 h 27"/>
                    <a:gd name="T34" fmla="*/ 2147483647 w 81"/>
                    <a:gd name="T35" fmla="*/ 2147483647 h 27"/>
                    <a:gd name="T36" fmla="*/ 2147483647 w 81"/>
                    <a:gd name="T37" fmla="*/ 2147483647 h 27"/>
                    <a:gd name="T38" fmla="*/ 2147483647 w 81"/>
                    <a:gd name="T39" fmla="*/ 2147483647 h 27"/>
                    <a:gd name="T40" fmla="*/ 2147483647 w 81"/>
                    <a:gd name="T41" fmla="*/ 2147483647 h 2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1"/>
                    <a:gd name="T64" fmla="*/ 0 h 27"/>
                    <a:gd name="T65" fmla="*/ 81 w 81"/>
                    <a:gd name="T66" fmla="*/ 27 h 2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1" h="27">
                      <a:moveTo>
                        <a:pt x="81" y="23"/>
                      </a:moveTo>
                      <a:lnTo>
                        <a:pt x="79" y="25"/>
                      </a:lnTo>
                      <a:lnTo>
                        <a:pt x="75" y="27"/>
                      </a:lnTo>
                      <a:lnTo>
                        <a:pt x="71" y="27"/>
                      </a:lnTo>
                      <a:lnTo>
                        <a:pt x="65" y="27"/>
                      </a:lnTo>
                      <a:lnTo>
                        <a:pt x="12" y="13"/>
                      </a:lnTo>
                      <a:lnTo>
                        <a:pt x="6" y="11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69" y="13"/>
                      </a:lnTo>
                      <a:lnTo>
                        <a:pt x="75" y="15"/>
                      </a:lnTo>
                      <a:lnTo>
                        <a:pt x="77" y="17"/>
                      </a:lnTo>
                      <a:lnTo>
                        <a:pt x="81" y="21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9E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71">
                  <a:extLst>
                    <a:ext uri="{FF2B5EF4-FFF2-40B4-BE49-F238E27FC236}">
                      <a16:creationId xmlns:a16="http://schemas.microsoft.com/office/drawing/2014/main" id="{88BE7755-627F-4232-A897-798F9A3AD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9" y="3227"/>
                  <a:ext cx="54" cy="104"/>
                </a:xfrm>
                <a:custGeom>
                  <a:avLst/>
                  <a:gdLst>
                    <a:gd name="T0" fmla="*/ 0 w 17"/>
                    <a:gd name="T1" fmla="*/ 2147483647 h 31"/>
                    <a:gd name="T2" fmla="*/ 0 w 17"/>
                    <a:gd name="T3" fmla="*/ 2147483647 h 31"/>
                    <a:gd name="T4" fmla="*/ 0 w 17"/>
                    <a:gd name="T5" fmla="*/ 2147483647 h 31"/>
                    <a:gd name="T6" fmla="*/ 2147483647 w 17"/>
                    <a:gd name="T7" fmla="*/ 2147483647 h 31"/>
                    <a:gd name="T8" fmla="*/ 2147483647 w 17"/>
                    <a:gd name="T9" fmla="*/ 2147483647 h 31"/>
                    <a:gd name="T10" fmla="*/ 2147483647 w 17"/>
                    <a:gd name="T11" fmla="*/ 2147483647 h 31"/>
                    <a:gd name="T12" fmla="*/ 2147483647 w 17"/>
                    <a:gd name="T13" fmla="*/ 2147483647 h 31"/>
                    <a:gd name="T14" fmla="*/ 2147483647 w 17"/>
                    <a:gd name="T15" fmla="*/ 2147483647 h 31"/>
                    <a:gd name="T16" fmla="*/ 2147483647 w 17"/>
                    <a:gd name="T17" fmla="*/ 2147483647 h 31"/>
                    <a:gd name="T18" fmla="*/ 2147483647 w 17"/>
                    <a:gd name="T19" fmla="*/ 0 h 31"/>
                    <a:gd name="T20" fmla="*/ 2147483647 w 17"/>
                    <a:gd name="T21" fmla="*/ 0 h 31"/>
                    <a:gd name="T22" fmla="*/ 2147483647 w 17"/>
                    <a:gd name="T23" fmla="*/ 0 h 31"/>
                    <a:gd name="T24" fmla="*/ 2147483647 w 17"/>
                    <a:gd name="T25" fmla="*/ 0 h 31"/>
                    <a:gd name="T26" fmla="*/ 2147483647 w 17"/>
                    <a:gd name="T27" fmla="*/ 0 h 31"/>
                    <a:gd name="T28" fmla="*/ 0 w 17"/>
                    <a:gd name="T29" fmla="*/ 2147483647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31"/>
                    <a:gd name="T47" fmla="*/ 17 w 17"/>
                    <a:gd name="T48" fmla="*/ 31 h 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31">
                      <a:moveTo>
                        <a:pt x="0" y="25"/>
                      </a:move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4" y="31"/>
                      </a:lnTo>
                      <a:lnTo>
                        <a:pt x="6" y="31"/>
                      </a:lnTo>
                      <a:lnTo>
                        <a:pt x="8" y="31"/>
                      </a:lnTo>
                      <a:lnTo>
                        <a:pt x="10" y="29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72">
                  <a:extLst>
                    <a:ext uri="{FF2B5EF4-FFF2-40B4-BE49-F238E27FC236}">
                      <a16:creationId xmlns:a16="http://schemas.microsoft.com/office/drawing/2014/main" id="{7C0993FF-7144-4294-A68C-020E3D0E1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564"/>
                  <a:ext cx="168" cy="613"/>
                </a:xfrm>
                <a:custGeom>
                  <a:avLst/>
                  <a:gdLst>
                    <a:gd name="T0" fmla="*/ 2147483647 w 53"/>
                    <a:gd name="T1" fmla="*/ 0 h 184"/>
                    <a:gd name="T2" fmla="*/ 2147483647 w 53"/>
                    <a:gd name="T3" fmla="*/ 0 h 184"/>
                    <a:gd name="T4" fmla="*/ 2147483647 w 53"/>
                    <a:gd name="T5" fmla="*/ 0 h 184"/>
                    <a:gd name="T6" fmla="*/ 2147483647 w 53"/>
                    <a:gd name="T7" fmla="*/ 2147483647 h 184"/>
                    <a:gd name="T8" fmla="*/ 2147483647 w 53"/>
                    <a:gd name="T9" fmla="*/ 2147483647 h 184"/>
                    <a:gd name="T10" fmla="*/ 0 w 53"/>
                    <a:gd name="T11" fmla="*/ 2147483647 h 184"/>
                    <a:gd name="T12" fmla="*/ 2147483647 w 53"/>
                    <a:gd name="T13" fmla="*/ 2147483647 h 184"/>
                    <a:gd name="T14" fmla="*/ 2147483647 w 53"/>
                    <a:gd name="T15" fmla="*/ 2147483647 h 184"/>
                    <a:gd name="T16" fmla="*/ 2147483647 w 53"/>
                    <a:gd name="T17" fmla="*/ 2147483647 h 184"/>
                    <a:gd name="T18" fmla="*/ 2147483647 w 53"/>
                    <a:gd name="T19" fmla="*/ 2147483647 h 184"/>
                    <a:gd name="T20" fmla="*/ 2147483647 w 53"/>
                    <a:gd name="T21" fmla="*/ 2147483647 h 184"/>
                    <a:gd name="T22" fmla="*/ 2147483647 w 53"/>
                    <a:gd name="T23" fmla="*/ 2147483647 h 184"/>
                    <a:gd name="T24" fmla="*/ 2147483647 w 53"/>
                    <a:gd name="T25" fmla="*/ 2147483647 h 184"/>
                    <a:gd name="T26" fmla="*/ 2147483647 w 53"/>
                    <a:gd name="T27" fmla="*/ 0 h 184"/>
                    <a:gd name="T28" fmla="*/ 2147483647 w 53"/>
                    <a:gd name="T29" fmla="*/ 0 h 18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3"/>
                    <a:gd name="T46" fmla="*/ 0 h 184"/>
                    <a:gd name="T47" fmla="*/ 53 w 53"/>
                    <a:gd name="T48" fmla="*/ 184 h 18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3" h="184">
                      <a:moveTo>
                        <a:pt x="49" y="0"/>
                      </a:move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4" y="2"/>
                      </a:lnTo>
                      <a:lnTo>
                        <a:pt x="44" y="4"/>
                      </a:lnTo>
                      <a:lnTo>
                        <a:pt x="0" y="182"/>
                      </a:lnTo>
                      <a:lnTo>
                        <a:pt x="1" y="184"/>
                      </a:lnTo>
                      <a:lnTo>
                        <a:pt x="3" y="184"/>
                      </a:lnTo>
                      <a:lnTo>
                        <a:pt x="5" y="184"/>
                      </a:lnTo>
                      <a:lnTo>
                        <a:pt x="7" y="184"/>
                      </a:lnTo>
                      <a:lnTo>
                        <a:pt x="53" y="6"/>
                      </a:lnTo>
                      <a:lnTo>
                        <a:pt x="53" y="4"/>
                      </a:lnTo>
                      <a:lnTo>
                        <a:pt x="51" y="2"/>
                      </a:lnTo>
                      <a:lnTo>
                        <a:pt x="51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1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73">
                  <a:extLst>
                    <a:ext uri="{FF2B5EF4-FFF2-40B4-BE49-F238E27FC236}">
                      <a16:creationId xmlns:a16="http://schemas.microsoft.com/office/drawing/2014/main" id="{362AB0BA-895F-4854-883E-58AE43601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8" y="3171"/>
                  <a:ext cx="41" cy="56"/>
                </a:xfrm>
                <a:custGeom>
                  <a:avLst/>
                  <a:gdLst>
                    <a:gd name="T0" fmla="*/ 0 w 13"/>
                    <a:gd name="T1" fmla="*/ 2147483647 h 17"/>
                    <a:gd name="T2" fmla="*/ 2147483647 w 13"/>
                    <a:gd name="T3" fmla="*/ 2147483647 h 17"/>
                    <a:gd name="T4" fmla="*/ 2147483647 w 13"/>
                    <a:gd name="T5" fmla="*/ 2147483647 h 17"/>
                    <a:gd name="T6" fmla="*/ 2147483647 w 13"/>
                    <a:gd name="T7" fmla="*/ 2147483647 h 17"/>
                    <a:gd name="T8" fmla="*/ 2147483647 w 13"/>
                    <a:gd name="T9" fmla="*/ 2147483647 h 17"/>
                    <a:gd name="T10" fmla="*/ 2147483647 w 13"/>
                    <a:gd name="T11" fmla="*/ 2147483647 h 17"/>
                    <a:gd name="T12" fmla="*/ 2147483647 w 13"/>
                    <a:gd name="T13" fmla="*/ 2147483647 h 17"/>
                    <a:gd name="T14" fmla="*/ 2147483647 w 13"/>
                    <a:gd name="T15" fmla="*/ 2147483647 h 17"/>
                    <a:gd name="T16" fmla="*/ 2147483647 w 13"/>
                    <a:gd name="T17" fmla="*/ 2147483647 h 17"/>
                    <a:gd name="T18" fmla="*/ 2147483647 w 13"/>
                    <a:gd name="T19" fmla="*/ 0 h 17"/>
                    <a:gd name="T20" fmla="*/ 0 w 13"/>
                    <a:gd name="T21" fmla="*/ 2147483647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7"/>
                    <a:gd name="T35" fmla="*/ 13 w 1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7">
                      <a:moveTo>
                        <a:pt x="0" y="17"/>
                      </a:move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7" y="17"/>
                      </a:lnTo>
                      <a:lnTo>
                        <a:pt x="11" y="17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1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74">
                <a:extLst>
                  <a:ext uri="{FF2B5EF4-FFF2-40B4-BE49-F238E27FC236}">
                    <a16:creationId xmlns:a16="http://schemas.microsoft.com/office/drawing/2014/main" id="{155D1C0C-E447-4854-8E64-F3F3AE705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39745">
                <a:off x="4186" y="2308"/>
                <a:ext cx="523" cy="1319"/>
                <a:chOff x="4186" y="2308"/>
                <a:chExt cx="523" cy="1319"/>
              </a:xfrm>
            </p:grpSpPr>
            <p:sp>
              <p:nvSpPr>
                <p:cNvPr id="36" name="Freeform 75">
                  <a:extLst>
                    <a:ext uri="{FF2B5EF4-FFF2-40B4-BE49-F238E27FC236}">
                      <a16:creationId xmlns:a16="http://schemas.microsoft.com/office/drawing/2014/main" id="{CCA4D6A9-6998-4727-9F85-CDE5DAFFF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5" y="2308"/>
                  <a:ext cx="57" cy="154"/>
                </a:xfrm>
                <a:custGeom>
                  <a:avLst/>
                  <a:gdLst>
                    <a:gd name="T0" fmla="*/ 2147483647 w 18"/>
                    <a:gd name="T1" fmla="*/ 2147483647 h 46"/>
                    <a:gd name="T2" fmla="*/ 2147483647 w 18"/>
                    <a:gd name="T3" fmla="*/ 2147483647 h 46"/>
                    <a:gd name="T4" fmla="*/ 0 w 18"/>
                    <a:gd name="T5" fmla="*/ 2147483647 h 46"/>
                    <a:gd name="T6" fmla="*/ 2147483647 w 18"/>
                    <a:gd name="T7" fmla="*/ 0 h 46"/>
                    <a:gd name="T8" fmla="*/ 2147483647 w 18"/>
                    <a:gd name="T9" fmla="*/ 2147483647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46"/>
                    <a:gd name="T17" fmla="*/ 18 w 18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46">
                      <a:moveTo>
                        <a:pt x="18" y="44"/>
                      </a:moveTo>
                      <a:lnTo>
                        <a:pt x="12" y="46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8" y="44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76">
                  <a:extLst>
                    <a:ext uri="{FF2B5EF4-FFF2-40B4-BE49-F238E27FC236}">
                      <a16:creationId xmlns:a16="http://schemas.microsoft.com/office/drawing/2014/main" id="{E20BFC9B-2E7E-4759-8CF7-E14153E52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" y="2308"/>
                  <a:ext cx="60" cy="154"/>
                </a:xfrm>
                <a:custGeom>
                  <a:avLst/>
                  <a:gdLst>
                    <a:gd name="T0" fmla="*/ 2147483647 w 19"/>
                    <a:gd name="T1" fmla="*/ 2147483647 h 46"/>
                    <a:gd name="T2" fmla="*/ 0 w 19"/>
                    <a:gd name="T3" fmla="*/ 2147483647 h 46"/>
                    <a:gd name="T4" fmla="*/ 2147483647 w 19"/>
                    <a:gd name="T5" fmla="*/ 0 h 46"/>
                    <a:gd name="T6" fmla="*/ 2147483647 w 19"/>
                    <a:gd name="T7" fmla="*/ 2147483647 h 46"/>
                    <a:gd name="T8" fmla="*/ 2147483647 w 19"/>
                    <a:gd name="T9" fmla="*/ 2147483647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6"/>
                    <a:gd name="T17" fmla="*/ 19 w 19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6">
                      <a:moveTo>
                        <a:pt x="6" y="46"/>
                      </a:moveTo>
                      <a:lnTo>
                        <a:pt x="0" y="44"/>
                      </a:lnTo>
                      <a:lnTo>
                        <a:pt x="14" y="0"/>
                      </a:lnTo>
                      <a:lnTo>
                        <a:pt x="19" y="2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77">
                  <a:extLst>
                    <a:ext uri="{FF2B5EF4-FFF2-40B4-BE49-F238E27FC236}">
                      <a16:creationId xmlns:a16="http://schemas.microsoft.com/office/drawing/2014/main" id="{939545AD-EBAB-4751-9A80-A94B82C2F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5" y="2365"/>
                  <a:ext cx="114" cy="127"/>
                </a:xfrm>
                <a:custGeom>
                  <a:avLst/>
                  <a:gdLst>
                    <a:gd name="T0" fmla="*/ 2147483647 w 36"/>
                    <a:gd name="T1" fmla="*/ 2147483647 h 38"/>
                    <a:gd name="T2" fmla="*/ 0 w 36"/>
                    <a:gd name="T3" fmla="*/ 2147483647 h 38"/>
                    <a:gd name="T4" fmla="*/ 2147483647 w 36"/>
                    <a:gd name="T5" fmla="*/ 0 h 38"/>
                    <a:gd name="T6" fmla="*/ 2147483647 w 36"/>
                    <a:gd name="T7" fmla="*/ 2147483647 h 38"/>
                    <a:gd name="T8" fmla="*/ 2147483647 w 36"/>
                    <a:gd name="T9" fmla="*/ 214748364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8"/>
                    <a:gd name="T17" fmla="*/ 36 w 36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8">
                      <a:moveTo>
                        <a:pt x="3" y="38"/>
                      </a:moveTo>
                      <a:lnTo>
                        <a:pt x="0" y="35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3" y="38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8">
                  <a:extLst>
                    <a:ext uri="{FF2B5EF4-FFF2-40B4-BE49-F238E27FC236}">
                      <a16:creationId xmlns:a16="http://schemas.microsoft.com/office/drawing/2014/main" id="{6B014843-BD62-496F-A286-2D37C6AF3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6" y="2532"/>
                  <a:ext cx="463" cy="1095"/>
                </a:xfrm>
                <a:custGeom>
                  <a:avLst/>
                  <a:gdLst>
                    <a:gd name="T0" fmla="*/ 2147483647 w 146"/>
                    <a:gd name="T1" fmla="*/ 2147483647 h 328"/>
                    <a:gd name="T2" fmla="*/ 2147483647 w 146"/>
                    <a:gd name="T3" fmla="*/ 2147483647 h 328"/>
                    <a:gd name="T4" fmla="*/ 2147483647 w 146"/>
                    <a:gd name="T5" fmla="*/ 2147483647 h 328"/>
                    <a:gd name="T6" fmla="*/ 2147483647 w 146"/>
                    <a:gd name="T7" fmla="*/ 2147483647 h 328"/>
                    <a:gd name="T8" fmla="*/ 2147483647 w 146"/>
                    <a:gd name="T9" fmla="*/ 2147483647 h 328"/>
                    <a:gd name="T10" fmla="*/ 2147483647 w 146"/>
                    <a:gd name="T11" fmla="*/ 2147483647 h 328"/>
                    <a:gd name="T12" fmla="*/ 2147483647 w 146"/>
                    <a:gd name="T13" fmla="*/ 2147483647 h 328"/>
                    <a:gd name="T14" fmla="*/ 2147483647 w 146"/>
                    <a:gd name="T15" fmla="*/ 2147483647 h 328"/>
                    <a:gd name="T16" fmla="*/ 2147483647 w 146"/>
                    <a:gd name="T17" fmla="*/ 2147483647 h 328"/>
                    <a:gd name="T18" fmla="*/ 2147483647 w 146"/>
                    <a:gd name="T19" fmla="*/ 2147483647 h 328"/>
                    <a:gd name="T20" fmla="*/ 2147483647 w 146"/>
                    <a:gd name="T21" fmla="*/ 2147483647 h 328"/>
                    <a:gd name="T22" fmla="*/ 2147483647 w 146"/>
                    <a:gd name="T23" fmla="*/ 2147483647 h 328"/>
                    <a:gd name="T24" fmla="*/ 2147483647 w 146"/>
                    <a:gd name="T25" fmla="*/ 2147483647 h 328"/>
                    <a:gd name="T26" fmla="*/ 2147483647 w 146"/>
                    <a:gd name="T27" fmla="*/ 2147483647 h 328"/>
                    <a:gd name="T28" fmla="*/ 2147483647 w 146"/>
                    <a:gd name="T29" fmla="*/ 2147483647 h 328"/>
                    <a:gd name="T30" fmla="*/ 2147483647 w 146"/>
                    <a:gd name="T31" fmla="*/ 2147483647 h 328"/>
                    <a:gd name="T32" fmla="*/ 0 w 146"/>
                    <a:gd name="T33" fmla="*/ 2147483647 h 328"/>
                    <a:gd name="T34" fmla="*/ 2147483647 w 146"/>
                    <a:gd name="T35" fmla="*/ 2147483647 h 328"/>
                    <a:gd name="T36" fmla="*/ 2147483647 w 146"/>
                    <a:gd name="T37" fmla="*/ 2147483647 h 328"/>
                    <a:gd name="T38" fmla="*/ 2147483647 w 146"/>
                    <a:gd name="T39" fmla="*/ 2147483647 h 328"/>
                    <a:gd name="T40" fmla="*/ 2147483647 w 146"/>
                    <a:gd name="T41" fmla="*/ 2147483647 h 328"/>
                    <a:gd name="T42" fmla="*/ 2147483647 w 146"/>
                    <a:gd name="T43" fmla="*/ 2147483647 h 328"/>
                    <a:gd name="T44" fmla="*/ 2147483647 w 146"/>
                    <a:gd name="T45" fmla="*/ 0 h 328"/>
                    <a:gd name="T46" fmla="*/ 2147483647 w 146"/>
                    <a:gd name="T47" fmla="*/ 0 h 328"/>
                    <a:gd name="T48" fmla="*/ 2147483647 w 146"/>
                    <a:gd name="T49" fmla="*/ 2147483647 h 328"/>
                    <a:gd name="T50" fmla="*/ 2147483647 w 146"/>
                    <a:gd name="T51" fmla="*/ 2147483647 h 328"/>
                    <a:gd name="T52" fmla="*/ 2147483647 w 146"/>
                    <a:gd name="T53" fmla="*/ 2147483647 h 328"/>
                    <a:gd name="T54" fmla="*/ 2147483647 w 146"/>
                    <a:gd name="T55" fmla="*/ 2147483647 h 328"/>
                    <a:gd name="T56" fmla="*/ 2147483647 w 146"/>
                    <a:gd name="T57" fmla="*/ 2147483647 h 328"/>
                    <a:gd name="T58" fmla="*/ 2147483647 w 146"/>
                    <a:gd name="T59" fmla="*/ 2147483647 h 328"/>
                    <a:gd name="T60" fmla="*/ 2147483647 w 146"/>
                    <a:gd name="T61" fmla="*/ 2147483647 h 328"/>
                    <a:gd name="T62" fmla="*/ 2147483647 w 146"/>
                    <a:gd name="T63" fmla="*/ 2147483647 h 328"/>
                    <a:gd name="T64" fmla="*/ 2147483647 w 146"/>
                    <a:gd name="T65" fmla="*/ 2147483647 h 328"/>
                    <a:gd name="T66" fmla="*/ 2147483647 w 146"/>
                    <a:gd name="T67" fmla="*/ 2147483647 h 328"/>
                    <a:gd name="T68" fmla="*/ 2147483647 w 146"/>
                    <a:gd name="T69" fmla="*/ 2147483647 h 328"/>
                    <a:gd name="T70" fmla="*/ 2147483647 w 146"/>
                    <a:gd name="T71" fmla="*/ 2147483647 h 328"/>
                    <a:gd name="T72" fmla="*/ 2147483647 w 146"/>
                    <a:gd name="T73" fmla="*/ 2147483647 h 32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6"/>
                    <a:gd name="T112" fmla="*/ 0 h 328"/>
                    <a:gd name="T113" fmla="*/ 146 w 146"/>
                    <a:gd name="T114" fmla="*/ 328 h 32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6" h="328">
                      <a:moveTo>
                        <a:pt x="79" y="303"/>
                      </a:moveTo>
                      <a:lnTo>
                        <a:pt x="75" y="308"/>
                      </a:lnTo>
                      <a:lnTo>
                        <a:pt x="73" y="314"/>
                      </a:lnTo>
                      <a:lnTo>
                        <a:pt x="67" y="318"/>
                      </a:lnTo>
                      <a:lnTo>
                        <a:pt x="62" y="322"/>
                      </a:lnTo>
                      <a:lnTo>
                        <a:pt x="56" y="326"/>
                      </a:lnTo>
                      <a:lnTo>
                        <a:pt x="50" y="328"/>
                      </a:lnTo>
                      <a:lnTo>
                        <a:pt x="44" y="328"/>
                      </a:lnTo>
                      <a:lnTo>
                        <a:pt x="39" y="326"/>
                      </a:lnTo>
                      <a:lnTo>
                        <a:pt x="27" y="324"/>
                      </a:lnTo>
                      <a:lnTo>
                        <a:pt x="19" y="322"/>
                      </a:lnTo>
                      <a:lnTo>
                        <a:pt x="14" y="318"/>
                      </a:lnTo>
                      <a:lnTo>
                        <a:pt x="10" y="314"/>
                      </a:lnTo>
                      <a:lnTo>
                        <a:pt x="6" y="308"/>
                      </a:lnTo>
                      <a:lnTo>
                        <a:pt x="4" y="303"/>
                      </a:lnTo>
                      <a:lnTo>
                        <a:pt x="2" y="297"/>
                      </a:lnTo>
                      <a:lnTo>
                        <a:pt x="0" y="289"/>
                      </a:lnTo>
                      <a:lnTo>
                        <a:pt x="2" y="284"/>
                      </a:lnTo>
                      <a:lnTo>
                        <a:pt x="69" y="13"/>
                      </a:lnTo>
                      <a:lnTo>
                        <a:pt x="71" y="8"/>
                      </a:lnTo>
                      <a:lnTo>
                        <a:pt x="73" y="4"/>
                      </a:lnTo>
                      <a:lnTo>
                        <a:pt x="77" y="2"/>
                      </a:lnTo>
                      <a:lnTo>
                        <a:pt x="83" y="0"/>
                      </a:lnTo>
                      <a:lnTo>
                        <a:pt x="86" y="0"/>
                      </a:lnTo>
                      <a:lnTo>
                        <a:pt x="92" y="2"/>
                      </a:lnTo>
                      <a:lnTo>
                        <a:pt x="98" y="4"/>
                      </a:lnTo>
                      <a:lnTo>
                        <a:pt x="106" y="6"/>
                      </a:lnTo>
                      <a:lnTo>
                        <a:pt x="117" y="8"/>
                      </a:lnTo>
                      <a:lnTo>
                        <a:pt x="123" y="9"/>
                      </a:lnTo>
                      <a:lnTo>
                        <a:pt x="129" y="11"/>
                      </a:lnTo>
                      <a:lnTo>
                        <a:pt x="134" y="11"/>
                      </a:lnTo>
                      <a:lnTo>
                        <a:pt x="138" y="15"/>
                      </a:lnTo>
                      <a:lnTo>
                        <a:pt x="142" y="17"/>
                      </a:lnTo>
                      <a:lnTo>
                        <a:pt x="146" y="21"/>
                      </a:lnTo>
                      <a:lnTo>
                        <a:pt x="146" y="27"/>
                      </a:lnTo>
                      <a:lnTo>
                        <a:pt x="146" y="32"/>
                      </a:lnTo>
                      <a:lnTo>
                        <a:pt x="79" y="3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9">
                  <a:extLst>
                    <a:ext uri="{FF2B5EF4-FFF2-40B4-BE49-F238E27FC236}">
                      <a16:creationId xmlns:a16="http://schemas.microsoft.com/office/drawing/2014/main" id="{22C7BD17-1F15-4E8C-89AA-C8620C010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8" y="2575"/>
                  <a:ext cx="317" cy="745"/>
                </a:xfrm>
                <a:custGeom>
                  <a:avLst/>
                  <a:gdLst>
                    <a:gd name="T0" fmla="*/ 2147483647 w 100"/>
                    <a:gd name="T1" fmla="*/ 2147483647 h 223"/>
                    <a:gd name="T2" fmla="*/ 2147483647 w 100"/>
                    <a:gd name="T3" fmla="*/ 2147483647 h 223"/>
                    <a:gd name="T4" fmla="*/ 2147483647 w 100"/>
                    <a:gd name="T5" fmla="*/ 2147483647 h 223"/>
                    <a:gd name="T6" fmla="*/ 2147483647 w 100"/>
                    <a:gd name="T7" fmla="*/ 0 h 223"/>
                    <a:gd name="T8" fmla="*/ 2147483647 w 100"/>
                    <a:gd name="T9" fmla="*/ 2147483647 h 223"/>
                    <a:gd name="T10" fmla="*/ 2147483647 w 100"/>
                    <a:gd name="T11" fmla="*/ 2147483647 h 223"/>
                    <a:gd name="T12" fmla="*/ 2147483647 w 100"/>
                    <a:gd name="T13" fmla="*/ 2147483647 h 223"/>
                    <a:gd name="T14" fmla="*/ 2147483647 w 100"/>
                    <a:gd name="T15" fmla="*/ 2147483647 h 223"/>
                    <a:gd name="T16" fmla="*/ 2147483647 w 100"/>
                    <a:gd name="T17" fmla="*/ 2147483647 h 223"/>
                    <a:gd name="T18" fmla="*/ 2147483647 w 100"/>
                    <a:gd name="T19" fmla="*/ 2147483647 h 223"/>
                    <a:gd name="T20" fmla="*/ 0 w 100"/>
                    <a:gd name="T21" fmla="*/ 2147483647 h 223"/>
                    <a:gd name="T22" fmla="*/ 0 w 100"/>
                    <a:gd name="T23" fmla="*/ 2147483647 h 223"/>
                    <a:gd name="T24" fmla="*/ 2147483647 w 100"/>
                    <a:gd name="T25" fmla="*/ 2147483647 h 223"/>
                    <a:gd name="T26" fmla="*/ 2147483647 w 100"/>
                    <a:gd name="T27" fmla="*/ 2147483647 h 223"/>
                    <a:gd name="T28" fmla="*/ 2147483647 w 100"/>
                    <a:gd name="T29" fmla="*/ 2147483647 h 223"/>
                    <a:gd name="T30" fmla="*/ 2147483647 w 100"/>
                    <a:gd name="T31" fmla="*/ 2147483647 h 223"/>
                    <a:gd name="T32" fmla="*/ 2147483647 w 100"/>
                    <a:gd name="T33" fmla="*/ 2147483647 h 223"/>
                    <a:gd name="T34" fmla="*/ 2147483647 w 100"/>
                    <a:gd name="T35" fmla="*/ 2147483647 h 223"/>
                    <a:gd name="T36" fmla="*/ 2147483647 w 100"/>
                    <a:gd name="T37" fmla="*/ 2147483647 h 223"/>
                    <a:gd name="T38" fmla="*/ 2147483647 w 100"/>
                    <a:gd name="T39" fmla="*/ 2147483647 h 223"/>
                    <a:gd name="T40" fmla="*/ 2147483647 w 100"/>
                    <a:gd name="T41" fmla="*/ 2147483647 h 223"/>
                    <a:gd name="T42" fmla="*/ 2147483647 w 100"/>
                    <a:gd name="T43" fmla="*/ 2147483647 h 223"/>
                    <a:gd name="T44" fmla="*/ 2147483647 w 100"/>
                    <a:gd name="T45" fmla="*/ 2147483647 h 223"/>
                    <a:gd name="T46" fmla="*/ 2147483647 w 100"/>
                    <a:gd name="T47" fmla="*/ 2147483647 h 223"/>
                    <a:gd name="T48" fmla="*/ 2147483647 w 100"/>
                    <a:gd name="T49" fmla="*/ 2147483647 h 223"/>
                    <a:gd name="T50" fmla="*/ 2147483647 w 100"/>
                    <a:gd name="T51" fmla="*/ 2147483647 h 223"/>
                    <a:gd name="T52" fmla="*/ 2147483647 w 100"/>
                    <a:gd name="T53" fmla="*/ 2147483647 h 223"/>
                    <a:gd name="T54" fmla="*/ 2147483647 w 100"/>
                    <a:gd name="T55" fmla="*/ 2147483647 h 223"/>
                    <a:gd name="T56" fmla="*/ 2147483647 w 100"/>
                    <a:gd name="T57" fmla="*/ 2147483647 h 223"/>
                    <a:gd name="T58" fmla="*/ 2147483647 w 100"/>
                    <a:gd name="T59" fmla="*/ 2147483647 h 223"/>
                    <a:gd name="T60" fmla="*/ 2147483647 w 100"/>
                    <a:gd name="T61" fmla="*/ 2147483647 h 223"/>
                    <a:gd name="T62" fmla="*/ 2147483647 w 100"/>
                    <a:gd name="T63" fmla="*/ 2147483647 h 223"/>
                    <a:gd name="T64" fmla="*/ 2147483647 w 100"/>
                    <a:gd name="T65" fmla="*/ 2147483647 h 223"/>
                    <a:gd name="T66" fmla="*/ 2147483647 w 100"/>
                    <a:gd name="T67" fmla="*/ 2147483647 h 223"/>
                    <a:gd name="T68" fmla="*/ 2147483647 w 100"/>
                    <a:gd name="T69" fmla="*/ 2147483647 h 223"/>
                    <a:gd name="T70" fmla="*/ 2147483647 w 100"/>
                    <a:gd name="T71" fmla="*/ 2147483647 h 2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0"/>
                    <a:gd name="T109" fmla="*/ 0 h 223"/>
                    <a:gd name="T110" fmla="*/ 100 w 100"/>
                    <a:gd name="T111" fmla="*/ 223 h 2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0" h="223">
                      <a:moveTo>
                        <a:pt x="82" y="4"/>
                      </a:moveTo>
                      <a:lnTo>
                        <a:pt x="77" y="2"/>
                      </a:lnTo>
                      <a:lnTo>
                        <a:pt x="73" y="2"/>
                      </a:lnTo>
                      <a:lnTo>
                        <a:pt x="67" y="0"/>
                      </a:lnTo>
                      <a:lnTo>
                        <a:pt x="63" y="2"/>
                      </a:lnTo>
                      <a:lnTo>
                        <a:pt x="59" y="2"/>
                      </a:lnTo>
                      <a:lnTo>
                        <a:pt x="56" y="4"/>
                      </a:lnTo>
                      <a:lnTo>
                        <a:pt x="54" y="8"/>
                      </a:lnTo>
                      <a:lnTo>
                        <a:pt x="52" y="12"/>
                      </a:lnTo>
                      <a:lnTo>
                        <a:pt x="50" y="18"/>
                      </a:lnTo>
                      <a:lnTo>
                        <a:pt x="0" y="223"/>
                      </a:lnTo>
                      <a:lnTo>
                        <a:pt x="0" y="221"/>
                      </a:lnTo>
                      <a:lnTo>
                        <a:pt x="4" y="219"/>
                      </a:lnTo>
                      <a:lnTo>
                        <a:pt x="6" y="219"/>
                      </a:lnTo>
                      <a:lnTo>
                        <a:pt x="10" y="217"/>
                      </a:lnTo>
                      <a:lnTo>
                        <a:pt x="11" y="217"/>
                      </a:lnTo>
                      <a:lnTo>
                        <a:pt x="15" y="217"/>
                      </a:lnTo>
                      <a:lnTo>
                        <a:pt x="21" y="215"/>
                      </a:lnTo>
                      <a:lnTo>
                        <a:pt x="25" y="215"/>
                      </a:lnTo>
                      <a:lnTo>
                        <a:pt x="29" y="215"/>
                      </a:lnTo>
                      <a:lnTo>
                        <a:pt x="34" y="217"/>
                      </a:lnTo>
                      <a:lnTo>
                        <a:pt x="38" y="217"/>
                      </a:lnTo>
                      <a:lnTo>
                        <a:pt x="42" y="217"/>
                      </a:lnTo>
                      <a:lnTo>
                        <a:pt x="44" y="219"/>
                      </a:lnTo>
                      <a:lnTo>
                        <a:pt x="48" y="219"/>
                      </a:lnTo>
                      <a:lnTo>
                        <a:pt x="50" y="221"/>
                      </a:lnTo>
                      <a:lnTo>
                        <a:pt x="98" y="31"/>
                      </a:lnTo>
                      <a:lnTo>
                        <a:pt x="100" y="25"/>
                      </a:lnTo>
                      <a:lnTo>
                        <a:pt x="100" y="19"/>
                      </a:lnTo>
                      <a:lnTo>
                        <a:pt x="98" y="16"/>
                      </a:lnTo>
                      <a:lnTo>
                        <a:pt x="96" y="12"/>
                      </a:lnTo>
                      <a:lnTo>
                        <a:pt x="94" y="10"/>
                      </a:lnTo>
                      <a:lnTo>
                        <a:pt x="90" y="6"/>
                      </a:lnTo>
                      <a:lnTo>
                        <a:pt x="86" y="4"/>
                      </a:lnTo>
                      <a:lnTo>
                        <a:pt x="82" y="4"/>
                      </a:lnTo>
                      <a:close/>
                    </a:path>
                  </a:pathLst>
                </a:custGeom>
                <a:solidFill>
                  <a:srgbClr val="9E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80">
                  <a:extLst>
                    <a:ext uri="{FF2B5EF4-FFF2-40B4-BE49-F238E27FC236}">
                      <a16:creationId xmlns:a16="http://schemas.microsoft.com/office/drawing/2014/main" id="{19D9CD1B-CB15-4B64-BE5A-0048BA491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0" y="3326"/>
                  <a:ext cx="196" cy="240"/>
                </a:xfrm>
                <a:custGeom>
                  <a:avLst/>
                  <a:gdLst>
                    <a:gd name="T0" fmla="*/ 2147483647 w 62"/>
                    <a:gd name="T1" fmla="*/ 0 h 72"/>
                    <a:gd name="T2" fmla="*/ 2147483647 w 62"/>
                    <a:gd name="T3" fmla="*/ 2147483647 h 72"/>
                    <a:gd name="T4" fmla="*/ 0 w 62"/>
                    <a:gd name="T5" fmla="*/ 2147483647 h 72"/>
                    <a:gd name="T6" fmla="*/ 0 w 62"/>
                    <a:gd name="T7" fmla="*/ 2147483647 h 72"/>
                    <a:gd name="T8" fmla="*/ 2147483647 w 62"/>
                    <a:gd name="T9" fmla="*/ 2147483647 h 72"/>
                    <a:gd name="T10" fmla="*/ 2147483647 w 62"/>
                    <a:gd name="T11" fmla="*/ 2147483647 h 72"/>
                    <a:gd name="T12" fmla="*/ 2147483647 w 62"/>
                    <a:gd name="T13" fmla="*/ 2147483647 h 72"/>
                    <a:gd name="T14" fmla="*/ 2147483647 w 62"/>
                    <a:gd name="T15" fmla="*/ 2147483647 h 72"/>
                    <a:gd name="T16" fmla="*/ 2147483647 w 62"/>
                    <a:gd name="T17" fmla="*/ 2147483647 h 72"/>
                    <a:gd name="T18" fmla="*/ 2147483647 w 62"/>
                    <a:gd name="T19" fmla="*/ 2147483647 h 72"/>
                    <a:gd name="T20" fmla="*/ 2147483647 w 62"/>
                    <a:gd name="T21" fmla="*/ 2147483647 h 72"/>
                    <a:gd name="T22" fmla="*/ 2147483647 w 62"/>
                    <a:gd name="T23" fmla="*/ 2147483647 h 72"/>
                    <a:gd name="T24" fmla="*/ 2147483647 w 62"/>
                    <a:gd name="T25" fmla="*/ 2147483647 h 72"/>
                    <a:gd name="T26" fmla="*/ 2147483647 w 62"/>
                    <a:gd name="T27" fmla="*/ 2147483647 h 72"/>
                    <a:gd name="T28" fmla="*/ 2147483647 w 62"/>
                    <a:gd name="T29" fmla="*/ 2147483647 h 72"/>
                    <a:gd name="T30" fmla="*/ 2147483647 w 62"/>
                    <a:gd name="T31" fmla="*/ 2147483647 h 72"/>
                    <a:gd name="T32" fmla="*/ 2147483647 w 62"/>
                    <a:gd name="T33" fmla="*/ 2147483647 h 72"/>
                    <a:gd name="T34" fmla="*/ 2147483647 w 62"/>
                    <a:gd name="T35" fmla="*/ 2147483647 h 72"/>
                    <a:gd name="T36" fmla="*/ 2147483647 w 62"/>
                    <a:gd name="T37" fmla="*/ 2147483647 h 72"/>
                    <a:gd name="T38" fmla="*/ 2147483647 w 62"/>
                    <a:gd name="T39" fmla="*/ 2147483647 h 72"/>
                    <a:gd name="T40" fmla="*/ 2147483647 w 62"/>
                    <a:gd name="T41" fmla="*/ 2147483647 h 72"/>
                    <a:gd name="T42" fmla="*/ 2147483647 w 62"/>
                    <a:gd name="T43" fmla="*/ 2147483647 h 72"/>
                    <a:gd name="T44" fmla="*/ 2147483647 w 62"/>
                    <a:gd name="T45" fmla="*/ 2147483647 h 72"/>
                    <a:gd name="T46" fmla="*/ 2147483647 w 62"/>
                    <a:gd name="T47" fmla="*/ 2147483647 h 72"/>
                    <a:gd name="T48" fmla="*/ 2147483647 w 62"/>
                    <a:gd name="T49" fmla="*/ 2147483647 h 72"/>
                    <a:gd name="T50" fmla="*/ 2147483647 w 62"/>
                    <a:gd name="T51" fmla="*/ 2147483647 h 72"/>
                    <a:gd name="T52" fmla="*/ 2147483647 w 62"/>
                    <a:gd name="T53" fmla="*/ 2147483647 h 72"/>
                    <a:gd name="T54" fmla="*/ 2147483647 w 62"/>
                    <a:gd name="T55" fmla="*/ 2147483647 h 72"/>
                    <a:gd name="T56" fmla="*/ 2147483647 w 62"/>
                    <a:gd name="T57" fmla="*/ 2147483647 h 72"/>
                    <a:gd name="T58" fmla="*/ 2147483647 w 62"/>
                    <a:gd name="T59" fmla="*/ 2147483647 h 72"/>
                    <a:gd name="T60" fmla="*/ 2147483647 w 62"/>
                    <a:gd name="T61" fmla="*/ 2147483647 h 72"/>
                    <a:gd name="T62" fmla="*/ 2147483647 w 62"/>
                    <a:gd name="T63" fmla="*/ 2147483647 h 72"/>
                    <a:gd name="T64" fmla="*/ 2147483647 w 62"/>
                    <a:gd name="T65" fmla="*/ 2147483647 h 72"/>
                    <a:gd name="T66" fmla="*/ 2147483647 w 62"/>
                    <a:gd name="T67" fmla="*/ 2147483647 h 72"/>
                    <a:gd name="T68" fmla="*/ 2147483647 w 62"/>
                    <a:gd name="T69" fmla="*/ 2147483647 h 72"/>
                    <a:gd name="T70" fmla="*/ 2147483647 w 62"/>
                    <a:gd name="T71" fmla="*/ 0 h 7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2"/>
                    <a:gd name="T109" fmla="*/ 0 h 72"/>
                    <a:gd name="T110" fmla="*/ 62 w 62"/>
                    <a:gd name="T111" fmla="*/ 72 h 7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2" h="72">
                      <a:moveTo>
                        <a:pt x="10" y="0"/>
                      </a:moveTo>
                      <a:lnTo>
                        <a:pt x="2" y="36"/>
                      </a:ln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2" y="53"/>
                      </a:lnTo>
                      <a:lnTo>
                        <a:pt x="2" y="57"/>
                      </a:lnTo>
                      <a:lnTo>
                        <a:pt x="4" y="61"/>
                      </a:lnTo>
                      <a:lnTo>
                        <a:pt x="8" y="65"/>
                      </a:lnTo>
                      <a:lnTo>
                        <a:pt x="12" y="67"/>
                      </a:lnTo>
                      <a:lnTo>
                        <a:pt x="16" y="69"/>
                      </a:lnTo>
                      <a:lnTo>
                        <a:pt x="23" y="70"/>
                      </a:lnTo>
                      <a:lnTo>
                        <a:pt x="27" y="72"/>
                      </a:lnTo>
                      <a:lnTo>
                        <a:pt x="31" y="70"/>
                      </a:lnTo>
                      <a:lnTo>
                        <a:pt x="35" y="69"/>
                      </a:lnTo>
                      <a:lnTo>
                        <a:pt x="39" y="67"/>
                      </a:lnTo>
                      <a:lnTo>
                        <a:pt x="43" y="63"/>
                      </a:lnTo>
                      <a:lnTo>
                        <a:pt x="46" y="59"/>
                      </a:lnTo>
                      <a:lnTo>
                        <a:pt x="48" y="53"/>
                      </a:lnTo>
                      <a:lnTo>
                        <a:pt x="50" y="47"/>
                      </a:lnTo>
                      <a:lnTo>
                        <a:pt x="62" y="1"/>
                      </a:lnTo>
                      <a:lnTo>
                        <a:pt x="60" y="3"/>
                      </a:lnTo>
                      <a:lnTo>
                        <a:pt x="58" y="5"/>
                      </a:lnTo>
                      <a:lnTo>
                        <a:pt x="54" y="5"/>
                      </a:lnTo>
                      <a:lnTo>
                        <a:pt x="52" y="5"/>
                      </a:lnTo>
                      <a:lnTo>
                        <a:pt x="48" y="7"/>
                      </a:lnTo>
                      <a:lnTo>
                        <a:pt x="45" y="7"/>
                      </a:lnTo>
                      <a:lnTo>
                        <a:pt x="41" y="7"/>
                      </a:lnTo>
                      <a:lnTo>
                        <a:pt x="37" y="7"/>
                      </a:lnTo>
                      <a:lnTo>
                        <a:pt x="33" y="7"/>
                      </a:lnTo>
                      <a:lnTo>
                        <a:pt x="27" y="7"/>
                      </a:lnTo>
                      <a:lnTo>
                        <a:pt x="23" y="7"/>
                      </a:lnTo>
                      <a:lnTo>
                        <a:pt x="20" y="5"/>
                      </a:lnTo>
                      <a:lnTo>
                        <a:pt x="16" y="3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C02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81">
                  <a:extLst>
                    <a:ext uri="{FF2B5EF4-FFF2-40B4-BE49-F238E27FC236}">
                      <a16:creationId xmlns:a16="http://schemas.microsoft.com/office/drawing/2014/main" id="{82B1F373-029E-40D2-82B3-4840B8BAF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3293"/>
                  <a:ext cx="164" cy="56"/>
                </a:xfrm>
                <a:custGeom>
                  <a:avLst/>
                  <a:gdLst>
                    <a:gd name="T0" fmla="*/ 2147483647 w 52"/>
                    <a:gd name="T1" fmla="*/ 0 h 17"/>
                    <a:gd name="T2" fmla="*/ 2147483647 w 52"/>
                    <a:gd name="T3" fmla="*/ 0 h 17"/>
                    <a:gd name="T4" fmla="*/ 2147483647 w 52"/>
                    <a:gd name="T5" fmla="*/ 2147483647 h 17"/>
                    <a:gd name="T6" fmla="*/ 2147483647 w 52"/>
                    <a:gd name="T7" fmla="*/ 2147483647 h 17"/>
                    <a:gd name="T8" fmla="*/ 2147483647 w 52"/>
                    <a:gd name="T9" fmla="*/ 2147483647 h 17"/>
                    <a:gd name="T10" fmla="*/ 2147483647 w 52"/>
                    <a:gd name="T11" fmla="*/ 2147483647 h 17"/>
                    <a:gd name="T12" fmla="*/ 2147483647 w 52"/>
                    <a:gd name="T13" fmla="*/ 2147483647 h 17"/>
                    <a:gd name="T14" fmla="*/ 2147483647 w 52"/>
                    <a:gd name="T15" fmla="*/ 2147483647 h 17"/>
                    <a:gd name="T16" fmla="*/ 2147483647 w 52"/>
                    <a:gd name="T17" fmla="*/ 2147483647 h 17"/>
                    <a:gd name="T18" fmla="*/ 0 w 52"/>
                    <a:gd name="T19" fmla="*/ 2147483647 h 17"/>
                    <a:gd name="T20" fmla="*/ 2147483647 w 52"/>
                    <a:gd name="T21" fmla="*/ 2147483647 h 17"/>
                    <a:gd name="T22" fmla="*/ 2147483647 w 52"/>
                    <a:gd name="T23" fmla="*/ 2147483647 h 17"/>
                    <a:gd name="T24" fmla="*/ 2147483647 w 52"/>
                    <a:gd name="T25" fmla="*/ 2147483647 h 17"/>
                    <a:gd name="T26" fmla="*/ 2147483647 w 52"/>
                    <a:gd name="T27" fmla="*/ 2147483647 h 17"/>
                    <a:gd name="T28" fmla="*/ 2147483647 w 52"/>
                    <a:gd name="T29" fmla="*/ 2147483647 h 17"/>
                    <a:gd name="T30" fmla="*/ 2147483647 w 52"/>
                    <a:gd name="T31" fmla="*/ 2147483647 h 17"/>
                    <a:gd name="T32" fmla="*/ 2147483647 w 52"/>
                    <a:gd name="T33" fmla="*/ 2147483647 h 17"/>
                    <a:gd name="T34" fmla="*/ 2147483647 w 52"/>
                    <a:gd name="T35" fmla="*/ 2147483647 h 17"/>
                    <a:gd name="T36" fmla="*/ 2147483647 w 52"/>
                    <a:gd name="T37" fmla="*/ 2147483647 h 17"/>
                    <a:gd name="T38" fmla="*/ 2147483647 w 52"/>
                    <a:gd name="T39" fmla="*/ 2147483647 h 17"/>
                    <a:gd name="T40" fmla="*/ 2147483647 w 52"/>
                    <a:gd name="T41" fmla="*/ 2147483647 h 17"/>
                    <a:gd name="T42" fmla="*/ 2147483647 w 52"/>
                    <a:gd name="T43" fmla="*/ 2147483647 h 17"/>
                    <a:gd name="T44" fmla="*/ 2147483647 w 52"/>
                    <a:gd name="T45" fmla="*/ 2147483647 h 17"/>
                    <a:gd name="T46" fmla="*/ 2147483647 w 52"/>
                    <a:gd name="T47" fmla="*/ 2147483647 h 17"/>
                    <a:gd name="T48" fmla="*/ 2147483647 w 52"/>
                    <a:gd name="T49" fmla="*/ 2147483647 h 17"/>
                    <a:gd name="T50" fmla="*/ 2147483647 w 52"/>
                    <a:gd name="T51" fmla="*/ 2147483647 h 17"/>
                    <a:gd name="T52" fmla="*/ 2147483647 w 52"/>
                    <a:gd name="T53" fmla="*/ 2147483647 h 17"/>
                    <a:gd name="T54" fmla="*/ 2147483647 w 52"/>
                    <a:gd name="T55" fmla="*/ 2147483647 h 17"/>
                    <a:gd name="T56" fmla="*/ 2147483647 w 52"/>
                    <a:gd name="T57" fmla="*/ 2147483647 h 17"/>
                    <a:gd name="T58" fmla="*/ 2147483647 w 52"/>
                    <a:gd name="T59" fmla="*/ 2147483647 h 17"/>
                    <a:gd name="T60" fmla="*/ 2147483647 w 52"/>
                    <a:gd name="T61" fmla="*/ 2147483647 h 17"/>
                    <a:gd name="T62" fmla="*/ 2147483647 w 52"/>
                    <a:gd name="T63" fmla="*/ 2147483647 h 17"/>
                    <a:gd name="T64" fmla="*/ 2147483647 w 52"/>
                    <a:gd name="T65" fmla="*/ 2147483647 h 17"/>
                    <a:gd name="T66" fmla="*/ 2147483647 w 52"/>
                    <a:gd name="T67" fmla="*/ 0 h 17"/>
                    <a:gd name="T68" fmla="*/ 2147483647 w 52"/>
                    <a:gd name="T69" fmla="*/ 0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2"/>
                    <a:gd name="T106" fmla="*/ 0 h 17"/>
                    <a:gd name="T107" fmla="*/ 52 w 52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2" h="17">
                      <a:moveTo>
                        <a:pt x="27" y="0"/>
                      </a:move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10" y="15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23" y="17"/>
                      </a:lnTo>
                      <a:lnTo>
                        <a:pt x="27" y="17"/>
                      </a:lnTo>
                      <a:lnTo>
                        <a:pt x="31" y="17"/>
                      </a:lnTo>
                      <a:lnTo>
                        <a:pt x="35" y="17"/>
                      </a:lnTo>
                      <a:lnTo>
                        <a:pt x="38" y="17"/>
                      </a:lnTo>
                      <a:lnTo>
                        <a:pt x="42" y="15"/>
                      </a:lnTo>
                      <a:lnTo>
                        <a:pt x="44" y="15"/>
                      </a:lnTo>
                      <a:lnTo>
                        <a:pt x="48" y="15"/>
                      </a:lnTo>
                      <a:lnTo>
                        <a:pt x="50" y="13"/>
                      </a:lnTo>
                      <a:lnTo>
                        <a:pt x="52" y="11"/>
                      </a:lnTo>
                      <a:lnTo>
                        <a:pt x="52" y="6"/>
                      </a:lnTo>
                      <a:lnTo>
                        <a:pt x="50" y="4"/>
                      </a:lnTo>
                      <a:lnTo>
                        <a:pt x="46" y="4"/>
                      </a:lnTo>
                      <a:lnTo>
                        <a:pt x="44" y="2"/>
                      </a:lnTo>
                      <a:lnTo>
                        <a:pt x="40" y="2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2">
                  <a:extLst>
                    <a:ext uri="{FF2B5EF4-FFF2-40B4-BE49-F238E27FC236}">
                      <a16:creationId xmlns:a16="http://schemas.microsoft.com/office/drawing/2014/main" id="{EEAE3E13-7247-4623-921D-4536200CD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7" y="2498"/>
                  <a:ext cx="340" cy="181"/>
                </a:xfrm>
                <a:custGeom>
                  <a:avLst/>
                  <a:gdLst>
                    <a:gd name="T0" fmla="*/ 2147483647 w 107"/>
                    <a:gd name="T1" fmla="*/ 2147483647 h 54"/>
                    <a:gd name="T2" fmla="*/ 2147483647 w 107"/>
                    <a:gd name="T3" fmla="*/ 2147483647 h 54"/>
                    <a:gd name="T4" fmla="*/ 2147483647 w 107"/>
                    <a:gd name="T5" fmla="*/ 2147483647 h 54"/>
                    <a:gd name="T6" fmla="*/ 2147483647 w 107"/>
                    <a:gd name="T7" fmla="*/ 2147483647 h 54"/>
                    <a:gd name="T8" fmla="*/ 2147483647 w 107"/>
                    <a:gd name="T9" fmla="*/ 2147483647 h 54"/>
                    <a:gd name="T10" fmla="*/ 2147483647 w 107"/>
                    <a:gd name="T11" fmla="*/ 2147483647 h 54"/>
                    <a:gd name="T12" fmla="*/ 2147483647 w 107"/>
                    <a:gd name="T13" fmla="*/ 2147483647 h 54"/>
                    <a:gd name="T14" fmla="*/ 2147483647 w 107"/>
                    <a:gd name="T15" fmla="*/ 2147483647 h 54"/>
                    <a:gd name="T16" fmla="*/ 2147483647 w 107"/>
                    <a:gd name="T17" fmla="*/ 2147483647 h 54"/>
                    <a:gd name="T18" fmla="*/ 2147483647 w 107"/>
                    <a:gd name="T19" fmla="*/ 2147483647 h 54"/>
                    <a:gd name="T20" fmla="*/ 2147483647 w 107"/>
                    <a:gd name="T21" fmla="*/ 2147483647 h 54"/>
                    <a:gd name="T22" fmla="*/ 2147483647 w 107"/>
                    <a:gd name="T23" fmla="*/ 2147483647 h 54"/>
                    <a:gd name="T24" fmla="*/ 0 w 107"/>
                    <a:gd name="T25" fmla="*/ 2147483647 h 54"/>
                    <a:gd name="T26" fmla="*/ 0 w 107"/>
                    <a:gd name="T27" fmla="*/ 2147483647 h 54"/>
                    <a:gd name="T28" fmla="*/ 0 w 107"/>
                    <a:gd name="T29" fmla="*/ 2147483647 h 54"/>
                    <a:gd name="T30" fmla="*/ 0 w 107"/>
                    <a:gd name="T31" fmla="*/ 2147483647 h 54"/>
                    <a:gd name="T32" fmla="*/ 2147483647 w 107"/>
                    <a:gd name="T33" fmla="*/ 2147483647 h 54"/>
                    <a:gd name="T34" fmla="*/ 2147483647 w 107"/>
                    <a:gd name="T35" fmla="*/ 2147483647 h 54"/>
                    <a:gd name="T36" fmla="*/ 2147483647 w 107"/>
                    <a:gd name="T37" fmla="*/ 2147483647 h 54"/>
                    <a:gd name="T38" fmla="*/ 2147483647 w 107"/>
                    <a:gd name="T39" fmla="*/ 2147483647 h 54"/>
                    <a:gd name="T40" fmla="*/ 2147483647 w 107"/>
                    <a:gd name="T41" fmla="*/ 0 h 54"/>
                    <a:gd name="T42" fmla="*/ 2147483647 w 107"/>
                    <a:gd name="T43" fmla="*/ 0 h 54"/>
                    <a:gd name="T44" fmla="*/ 2147483647 w 107"/>
                    <a:gd name="T45" fmla="*/ 0 h 54"/>
                    <a:gd name="T46" fmla="*/ 2147483647 w 107"/>
                    <a:gd name="T47" fmla="*/ 2147483647 h 54"/>
                    <a:gd name="T48" fmla="*/ 2147483647 w 107"/>
                    <a:gd name="T49" fmla="*/ 2147483647 h 54"/>
                    <a:gd name="T50" fmla="*/ 2147483647 w 107"/>
                    <a:gd name="T51" fmla="*/ 2147483647 h 54"/>
                    <a:gd name="T52" fmla="*/ 2147483647 w 107"/>
                    <a:gd name="T53" fmla="*/ 2147483647 h 54"/>
                    <a:gd name="T54" fmla="*/ 2147483647 w 107"/>
                    <a:gd name="T55" fmla="*/ 2147483647 h 54"/>
                    <a:gd name="T56" fmla="*/ 2147483647 w 107"/>
                    <a:gd name="T57" fmla="*/ 2147483647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7"/>
                    <a:gd name="T88" fmla="*/ 0 h 54"/>
                    <a:gd name="T89" fmla="*/ 107 w 107"/>
                    <a:gd name="T90" fmla="*/ 54 h 5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7" h="54">
                      <a:moveTo>
                        <a:pt x="105" y="41"/>
                      </a:moveTo>
                      <a:lnTo>
                        <a:pt x="105" y="44"/>
                      </a:lnTo>
                      <a:lnTo>
                        <a:pt x="103" y="46"/>
                      </a:lnTo>
                      <a:lnTo>
                        <a:pt x="101" y="50"/>
                      </a:lnTo>
                      <a:lnTo>
                        <a:pt x="100" y="50"/>
                      </a:lnTo>
                      <a:lnTo>
                        <a:pt x="96" y="52"/>
                      </a:lnTo>
                      <a:lnTo>
                        <a:pt x="92" y="54"/>
                      </a:lnTo>
                      <a:lnTo>
                        <a:pt x="88" y="54"/>
                      </a:lnTo>
                      <a:lnTo>
                        <a:pt x="86" y="54"/>
                      </a:lnTo>
                      <a:lnTo>
                        <a:pt x="11" y="35"/>
                      </a:lnTo>
                      <a:lnTo>
                        <a:pt x="6" y="33"/>
                      </a:lnTo>
                      <a:lnTo>
                        <a:pt x="2" y="27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94" y="19"/>
                      </a:lnTo>
                      <a:lnTo>
                        <a:pt x="100" y="21"/>
                      </a:lnTo>
                      <a:lnTo>
                        <a:pt x="105" y="27"/>
                      </a:lnTo>
                      <a:lnTo>
                        <a:pt x="107" y="33"/>
                      </a:lnTo>
                      <a:lnTo>
                        <a:pt x="105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3">
                  <a:extLst>
                    <a:ext uri="{FF2B5EF4-FFF2-40B4-BE49-F238E27FC236}">
                      <a16:creationId xmlns:a16="http://schemas.microsoft.com/office/drawing/2014/main" id="{24E9F614-1ADE-42AF-862A-F3DDF85A0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8" y="2545"/>
                  <a:ext cx="258" cy="90"/>
                </a:xfrm>
                <a:custGeom>
                  <a:avLst/>
                  <a:gdLst>
                    <a:gd name="T0" fmla="*/ 2147483647 w 81"/>
                    <a:gd name="T1" fmla="*/ 2147483647 h 27"/>
                    <a:gd name="T2" fmla="*/ 2147483647 w 81"/>
                    <a:gd name="T3" fmla="*/ 2147483647 h 27"/>
                    <a:gd name="T4" fmla="*/ 2147483647 w 81"/>
                    <a:gd name="T5" fmla="*/ 2147483647 h 27"/>
                    <a:gd name="T6" fmla="*/ 2147483647 w 81"/>
                    <a:gd name="T7" fmla="*/ 2147483647 h 27"/>
                    <a:gd name="T8" fmla="*/ 2147483647 w 81"/>
                    <a:gd name="T9" fmla="*/ 2147483647 h 27"/>
                    <a:gd name="T10" fmla="*/ 2147483647 w 81"/>
                    <a:gd name="T11" fmla="*/ 2147483647 h 27"/>
                    <a:gd name="T12" fmla="*/ 2147483647 w 81"/>
                    <a:gd name="T13" fmla="*/ 2147483647 h 27"/>
                    <a:gd name="T14" fmla="*/ 2147483647 w 81"/>
                    <a:gd name="T15" fmla="*/ 2147483647 h 27"/>
                    <a:gd name="T16" fmla="*/ 0 w 81"/>
                    <a:gd name="T17" fmla="*/ 2147483647 h 27"/>
                    <a:gd name="T18" fmla="*/ 0 w 81"/>
                    <a:gd name="T19" fmla="*/ 2147483647 h 27"/>
                    <a:gd name="T20" fmla="*/ 0 w 81"/>
                    <a:gd name="T21" fmla="*/ 2147483647 h 27"/>
                    <a:gd name="T22" fmla="*/ 0 w 81"/>
                    <a:gd name="T23" fmla="*/ 2147483647 h 27"/>
                    <a:gd name="T24" fmla="*/ 2147483647 w 81"/>
                    <a:gd name="T25" fmla="*/ 0 h 27"/>
                    <a:gd name="T26" fmla="*/ 2147483647 w 81"/>
                    <a:gd name="T27" fmla="*/ 0 h 27"/>
                    <a:gd name="T28" fmla="*/ 2147483647 w 81"/>
                    <a:gd name="T29" fmla="*/ 0 h 27"/>
                    <a:gd name="T30" fmla="*/ 2147483647 w 81"/>
                    <a:gd name="T31" fmla="*/ 2147483647 h 27"/>
                    <a:gd name="T32" fmla="*/ 2147483647 w 81"/>
                    <a:gd name="T33" fmla="*/ 2147483647 h 27"/>
                    <a:gd name="T34" fmla="*/ 2147483647 w 81"/>
                    <a:gd name="T35" fmla="*/ 2147483647 h 27"/>
                    <a:gd name="T36" fmla="*/ 2147483647 w 81"/>
                    <a:gd name="T37" fmla="*/ 2147483647 h 27"/>
                    <a:gd name="T38" fmla="*/ 2147483647 w 81"/>
                    <a:gd name="T39" fmla="*/ 2147483647 h 27"/>
                    <a:gd name="T40" fmla="*/ 2147483647 w 81"/>
                    <a:gd name="T41" fmla="*/ 2147483647 h 2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1"/>
                    <a:gd name="T64" fmla="*/ 0 h 27"/>
                    <a:gd name="T65" fmla="*/ 81 w 81"/>
                    <a:gd name="T66" fmla="*/ 27 h 2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1" h="27">
                      <a:moveTo>
                        <a:pt x="81" y="23"/>
                      </a:moveTo>
                      <a:lnTo>
                        <a:pt x="79" y="25"/>
                      </a:lnTo>
                      <a:lnTo>
                        <a:pt x="75" y="27"/>
                      </a:lnTo>
                      <a:lnTo>
                        <a:pt x="71" y="27"/>
                      </a:lnTo>
                      <a:lnTo>
                        <a:pt x="65" y="27"/>
                      </a:lnTo>
                      <a:lnTo>
                        <a:pt x="12" y="13"/>
                      </a:lnTo>
                      <a:lnTo>
                        <a:pt x="6" y="11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69" y="13"/>
                      </a:lnTo>
                      <a:lnTo>
                        <a:pt x="75" y="15"/>
                      </a:lnTo>
                      <a:lnTo>
                        <a:pt x="77" y="17"/>
                      </a:lnTo>
                      <a:lnTo>
                        <a:pt x="81" y="21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9E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4">
                  <a:extLst>
                    <a:ext uri="{FF2B5EF4-FFF2-40B4-BE49-F238E27FC236}">
                      <a16:creationId xmlns:a16="http://schemas.microsoft.com/office/drawing/2014/main" id="{5C3AED33-70E9-4B43-A5AD-E9C7F1EF4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5" y="3349"/>
                  <a:ext cx="53" cy="104"/>
                </a:xfrm>
                <a:custGeom>
                  <a:avLst/>
                  <a:gdLst>
                    <a:gd name="T0" fmla="*/ 0 w 17"/>
                    <a:gd name="T1" fmla="*/ 2147483647 h 31"/>
                    <a:gd name="T2" fmla="*/ 0 w 17"/>
                    <a:gd name="T3" fmla="*/ 2147483647 h 31"/>
                    <a:gd name="T4" fmla="*/ 0 w 17"/>
                    <a:gd name="T5" fmla="*/ 2147483647 h 31"/>
                    <a:gd name="T6" fmla="*/ 2147483647 w 17"/>
                    <a:gd name="T7" fmla="*/ 2147483647 h 31"/>
                    <a:gd name="T8" fmla="*/ 2147483647 w 17"/>
                    <a:gd name="T9" fmla="*/ 2147483647 h 31"/>
                    <a:gd name="T10" fmla="*/ 2147483647 w 17"/>
                    <a:gd name="T11" fmla="*/ 2147483647 h 31"/>
                    <a:gd name="T12" fmla="*/ 2147483647 w 17"/>
                    <a:gd name="T13" fmla="*/ 2147483647 h 31"/>
                    <a:gd name="T14" fmla="*/ 2147483647 w 17"/>
                    <a:gd name="T15" fmla="*/ 2147483647 h 31"/>
                    <a:gd name="T16" fmla="*/ 2147483647 w 17"/>
                    <a:gd name="T17" fmla="*/ 2147483647 h 31"/>
                    <a:gd name="T18" fmla="*/ 2147483647 w 17"/>
                    <a:gd name="T19" fmla="*/ 0 h 31"/>
                    <a:gd name="T20" fmla="*/ 2147483647 w 17"/>
                    <a:gd name="T21" fmla="*/ 0 h 31"/>
                    <a:gd name="T22" fmla="*/ 2147483647 w 17"/>
                    <a:gd name="T23" fmla="*/ 0 h 31"/>
                    <a:gd name="T24" fmla="*/ 2147483647 w 17"/>
                    <a:gd name="T25" fmla="*/ 0 h 31"/>
                    <a:gd name="T26" fmla="*/ 2147483647 w 17"/>
                    <a:gd name="T27" fmla="*/ 0 h 31"/>
                    <a:gd name="T28" fmla="*/ 0 w 17"/>
                    <a:gd name="T29" fmla="*/ 2147483647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31"/>
                    <a:gd name="T47" fmla="*/ 17 w 17"/>
                    <a:gd name="T48" fmla="*/ 31 h 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31">
                      <a:moveTo>
                        <a:pt x="0" y="25"/>
                      </a:move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4" y="31"/>
                      </a:lnTo>
                      <a:lnTo>
                        <a:pt x="6" y="31"/>
                      </a:lnTo>
                      <a:lnTo>
                        <a:pt x="8" y="31"/>
                      </a:lnTo>
                      <a:lnTo>
                        <a:pt x="10" y="29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5">
                  <a:extLst>
                    <a:ext uri="{FF2B5EF4-FFF2-40B4-BE49-F238E27FC236}">
                      <a16:creationId xmlns:a16="http://schemas.microsoft.com/office/drawing/2014/main" id="{7F53B9B1-DE28-4DC6-B064-C9DE6A207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3" y="2686"/>
                  <a:ext cx="168" cy="613"/>
                </a:xfrm>
                <a:custGeom>
                  <a:avLst/>
                  <a:gdLst>
                    <a:gd name="T0" fmla="*/ 2147483647 w 53"/>
                    <a:gd name="T1" fmla="*/ 0 h 184"/>
                    <a:gd name="T2" fmla="*/ 2147483647 w 53"/>
                    <a:gd name="T3" fmla="*/ 0 h 184"/>
                    <a:gd name="T4" fmla="*/ 2147483647 w 53"/>
                    <a:gd name="T5" fmla="*/ 0 h 184"/>
                    <a:gd name="T6" fmla="*/ 2147483647 w 53"/>
                    <a:gd name="T7" fmla="*/ 2147483647 h 184"/>
                    <a:gd name="T8" fmla="*/ 2147483647 w 53"/>
                    <a:gd name="T9" fmla="*/ 2147483647 h 184"/>
                    <a:gd name="T10" fmla="*/ 0 w 53"/>
                    <a:gd name="T11" fmla="*/ 2147483647 h 184"/>
                    <a:gd name="T12" fmla="*/ 2147483647 w 53"/>
                    <a:gd name="T13" fmla="*/ 2147483647 h 184"/>
                    <a:gd name="T14" fmla="*/ 2147483647 w 53"/>
                    <a:gd name="T15" fmla="*/ 2147483647 h 184"/>
                    <a:gd name="T16" fmla="*/ 2147483647 w 53"/>
                    <a:gd name="T17" fmla="*/ 2147483647 h 184"/>
                    <a:gd name="T18" fmla="*/ 2147483647 w 53"/>
                    <a:gd name="T19" fmla="*/ 2147483647 h 184"/>
                    <a:gd name="T20" fmla="*/ 2147483647 w 53"/>
                    <a:gd name="T21" fmla="*/ 2147483647 h 184"/>
                    <a:gd name="T22" fmla="*/ 2147483647 w 53"/>
                    <a:gd name="T23" fmla="*/ 2147483647 h 184"/>
                    <a:gd name="T24" fmla="*/ 2147483647 w 53"/>
                    <a:gd name="T25" fmla="*/ 2147483647 h 184"/>
                    <a:gd name="T26" fmla="*/ 2147483647 w 53"/>
                    <a:gd name="T27" fmla="*/ 0 h 184"/>
                    <a:gd name="T28" fmla="*/ 2147483647 w 53"/>
                    <a:gd name="T29" fmla="*/ 0 h 18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3"/>
                    <a:gd name="T46" fmla="*/ 0 h 184"/>
                    <a:gd name="T47" fmla="*/ 53 w 53"/>
                    <a:gd name="T48" fmla="*/ 184 h 18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3" h="184">
                      <a:moveTo>
                        <a:pt x="49" y="0"/>
                      </a:move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4" y="2"/>
                      </a:lnTo>
                      <a:lnTo>
                        <a:pt x="44" y="4"/>
                      </a:lnTo>
                      <a:lnTo>
                        <a:pt x="0" y="182"/>
                      </a:lnTo>
                      <a:lnTo>
                        <a:pt x="1" y="184"/>
                      </a:lnTo>
                      <a:lnTo>
                        <a:pt x="3" y="184"/>
                      </a:lnTo>
                      <a:lnTo>
                        <a:pt x="5" y="184"/>
                      </a:lnTo>
                      <a:lnTo>
                        <a:pt x="7" y="184"/>
                      </a:lnTo>
                      <a:lnTo>
                        <a:pt x="53" y="6"/>
                      </a:lnTo>
                      <a:lnTo>
                        <a:pt x="53" y="4"/>
                      </a:lnTo>
                      <a:lnTo>
                        <a:pt x="51" y="2"/>
                      </a:lnTo>
                      <a:lnTo>
                        <a:pt x="51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1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86">
                  <a:extLst>
                    <a:ext uri="{FF2B5EF4-FFF2-40B4-BE49-F238E27FC236}">
                      <a16:creationId xmlns:a16="http://schemas.microsoft.com/office/drawing/2014/main" id="{DAC5BE39-F5E3-4169-8E40-E0D8B7D9C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3293"/>
                  <a:ext cx="42" cy="56"/>
                </a:xfrm>
                <a:custGeom>
                  <a:avLst/>
                  <a:gdLst>
                    <a:gd name="T0" fmla="*/ 0 w 13"/>
                    <a:gd name="T1" fmla="*/ 2147483647 h 17"/>
                    <a:gd name="T2" fmla="*/ 2147483647 w 13"/>
                    <a:gd name="T3" fmla="*/ 2147483647 h 17"/>
                    <a:gd name="T4" fmla="*/ 2147483647 w 13"/>
                    <a:gd name="T5" fmla="*/ 2147483647 h 17"/>
                    <a:gd name="T6" fmla="*/ 2147483647 w 13"/>
                    <a:gd name="T7" fmla="*/ 2147483647 h 17"/>
                    <a:gd name="T8" fmla="*/ 2147483647 w 13"/>
                    <a:gd name="T9" fmla="*/ 2147483647 h 17"/>
                    <a:gd name="T10" fmla="*/ 2147483647 w 13"/>
                    <a:gd name="T11" fmla="*/ 2147483647 h 17"/>
                    <a:gd name="T12" fmla="*/ 2147483647 w 13"/>
                    <a:gd name="T13" fmla="*/ 2147483647 h 17"/>
                    <a:gd name="T14" fmla="*/ 2147483647 w 13"/>
                    <a:gd name="T15" fmla="*/ 2147483647 h 17"/>
                    <a:gd name="T16" fmla="*/ 2147483647 w 13"/>
                    <a:gd name="T17" fmla="*/ 2147483647 h 17"/>
                    <a:gd name="T18" fmla="*/ 2147483647 w 13"/>
                    <a:gd name="T19" fmla="*/ 0 h 17"/>
                    <a:gd name="T20" fmla="*/ 0 w 13"/>
                    <a:gd name="T21" fmla="*/ 2147483647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7"/>
                    <a:gd name="T35" fmla="*/ 13 w 1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7">
                      <a:moveTo>
                        <a:pt x="0" y="17"/>
                      </a:move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7" y="17"/>
                      </a:lnTo>
                      <a:lnTo>
                        <a:pt x="11" y="17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1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73C4EEED-AE0A-4E12-B456-6E47C2607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736600" cy="70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</a:pPr>
              <a:r>
                <a:rPr lang="en-US" altLang="en-US" sz="6000" b="1">
                  <a:solidFill>
                    <a:srgbClr val="FF0000"/>
                  </a:solidFill>
                  <a:latin typeface="Arial Narrow" pitchFamily="34" charset="0"/>
                </a:rPr>
                <a:t>_</a:t>
              </a:r>
            </a:p>
          </p:txBody>
        </p:sp>
        <p:sp>
          <p:nvSpPr>
            <p:cNvPr id="32" name="Text Box 88">
              <a:extLst>
                <a:ext uri="{FF2B5EF4-FFF2-40B4-BE49-F238E27FC236}">
                  <a16:creationId xmlns:a16="http://schemas.microsoft.com/office/drawing/2014/main" id="{585190D4-5BCD-411C-8B86-FC0959669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467600" y="4876800"/>
              <a:ext cx="838200" cy="70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</a:pPr>
              <a:r>
                <a:rPr lang="en-US" altLang="en-US" sz="6000" b="1">
                  <a:solidFill>
                    <a:srgbClr val="FF0000"/>
                  </a:solidFill>
                  <a:latin typeface="Arial Narrow" pitchFamily="34" charset="0"/>
                </a:rPr>
                <a:t>+</a:t>
              </a:r>
            </a:p>
          </p:txBody>
        </p:sp>
      </p:grpSp>
      <p:grpSp>
        <p:nvGrpSpPr>
          <p:cNvPr id="68" name="Group 56">
            <a:extLst>
              <a:ext uri="{FF2B5EF4-FFF2-40B4-BE49-F238E27FC236}">
                <a16:creationId xmlns:a16="http://schemas.microsoft.com/office/drawing/2014/main" id="{005D59D2-C493-4A0F-BE26-F9609AC4172B}"/>
              </a:ext>
            </a:extLst>
          </p:cNvPr>
          <p:cNvGrpSpPr>
            <a:grpSpLocks/>
          </p:cNvGrpSpPr>
          <p:nvPr/>
        </p:nvGrpSpPr>
        <p:grpSpPr bwMode="auto">
          <a:xfrm>
            <a:off x="3359437" y="2157683"/>
            <a:ext cx="1413434" cy="4038600"/>
            <a:chOff x="528" y="1920"/>
            <a:chExt cx="1463" cy="2256"/>
          </a:xfrm>
        </p:grpSpPr>
        <p:pic>
          <p:nvPicPr>
            <p:cNvPr id="69" name="Picture 57" descr="Determine result positive 1">
              <a:extLst>
                <a:ext uri="{FF2B5EF4-FFF2-40B4-BE49-F238E27FC236}">
                  <a16:creationId xmlns:a16="http://schemas.microsoft.com/office/drawing/2014/main" id="{658BDF1F-52CF-421F-898D-6DB431F18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20"/>
              <a:ext cx="431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 Box 58">
              <a:extLst>
                <a:ext uri="{FF2B5EF4-FFF2-40B4-BE49-F238E27FC236}">
                  <a16:creationId xmlns:a16="http://schemas.microsoft.com/office/drawing/2014/main" id="{813F524A-0317-4E22-91A3-F13A22C57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" y="2930"/>
              <a:ext cx="96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</a:pPr>
              <a:r>
                <a:rPr lang="en-US" altLang="en-US" sz="2000" b="1" dirty="0">
                  <a:solidFill>
                    <a:srgbClr val="FF0000"/>
                  </a:solidFill>
                  <a:latin typeface="Arial Narrow" pitchFamily="34" charset="0"/>
                </a:rPr>
                <a:t>Control line</a:t>
              </a:r>
            </a:p>
          </p:txBody>
        </p:sp>
        <p:sp>
          <p:nvSpPr>
            <p:cNvPr id="71" name="Line 59">
              <a:extLst>
                <a:ext uri="{FF2B5EF4-FFF2-40B4-BE49-F238E27FC236}">
                  <a16:creationId xmlns:a16="http://schemas.microsoft.com/office/drawing/2014/main" id="{7C983512-57DC-49CC-AAD1-9EB060D5EC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938" y="2950"/>
              <a:ext cx="0" cy="2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423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1026"/>
          <p:cNvSpPr>
            <a:spLocks noGrp="1" noChangeArrowheads="1"/>
          </p:cNvSpPr>
          <p:nvPr>
            <p:ph type="title" sz="quarter"/>
          </p:nvPr>
        </p:nvSpPr>
        <p:spPr>
          <a:xfrm>
            <a:off x="811352" y="-15106"/>
            <a:ext cx="10313848" cy="8274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Quality Control for HIV Rapid Testing….</a:t>
            </a:r>
            <a:r>
              <a:rPr lang="en-US" dirty="0" err="1"/>
              <a:t>Cont</a:t>
            </a:r>
            <a:r>
              <a:rPr lang="en-US" dirty="0"/>
              <a:t> </a:t>
            </a:r>
            <a:endParaRPr lang="en-US" sz="3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B92ACA-B834-42AF-B455-E1032C670B6B}"/>
              </a:ext>
            </a:extLst>
          </p:cNvPr>
          <p:cNvGrpSpPr/>
          <p:nvPr/>
        </p:nvGrpSpPr>
        <p:grpSpPr>
          <a:xfrm>
            <a:off x="3044554" y="1137510"/>
            <a:ext cx="1735932" cy="2971800"/>
            <a:chOff x="372268" y="3657600"/>
            <a:chExt cx="1735932" cy="29718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5A76226-3634-4AEC-8E28-DE8461CA6C61}"/>
                </a:ext>
              </a:extLst>
            </p:cNvPr>
            <p:cNvGrpSpPr/>
            <p:nvPr/>
          </p:nvGrpSpPr>
          <p:grpSpPr>
            <a:xfrm>
              <a:off x="1295400" y="3796477"/>
              <a:ext cx="812800" cy="2741483"/>
              <a:chOff x="1295400" y="3796477"/>
              <a:chExt cx="812800" cy="2741483"/>
            </a:xfrm>
          </p:grpSpPr>
          <p:pic>
            <p:nvPicPr>
              <p:cNvPr id="24" name="Picture 33" descr="RT photos 490">
                <a:extLst>
                  <a:ext uri="{FF2B5EF4-FFF2-40B4-BE49-F238E27FC236}">
                    <a16:creationId xmlns:a16="http://schemas.microsoft.com/office/drawing/2014/main" id="{3B31FD08-27BF-49F6-9BF5-BE2FDEC7B5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57" t="36253" r="75296"/>
              <a:stretch/>
            </p:blipFill>
            <p:spPr bwMode="auto">
              <a:xfrm>
                <a:off x="1387474" y="3886200"/>
                <a:ext cx="593725" cy="265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1061">
                <a:extLst>
                  <a:ext uri="{FF2B5EF4-FFF2-40B4-BE49-F238E27FC236}">
                    <a16:creationId xmlns:a16="http://schemas.microsoft.com/office/drawing/2014/main" id="{46A353BF-EF07-47A8-96FE-985100AEB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3796477"/>
                <a:ext cx="8128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</a:pPr>
                <a:r>
                  <a:rPr lang="en-US" altLang="en-US" b="1" dirty="0">
                    <a:latin typeface="Arial Narrow" pitchFamily="34" charset="0"/>
                  </a:rPr>
                  <a:t>+</a:t>
                </a:r>
              </a:p>
            </p:txBody>
          </p:sp>
          <p:sp>
            <p:nvSpPr>
              <p:cNvPr id="26" name="Line 1070">
                <a:extLst>
                  <a:ext uri="{FF2B5EF4-FFF2-40B4-BE49-F238E27FC236}">
                    <a16:creationId xmlns:a16="http://schemas.microsoft.com/office/drawing/2014/main" id="{53B5F957-3527-4808-879E-FED8EA9E7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4000" y="4495800"/>
                <a:ext cx="365760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Line 1070">
                <a:extLst>
                  <a:ext uri="{FF2B5EF4-FFF2-40B4-BE49-F238E27FC236}">
                    <a16:creationId xmlns:a16="http://schemas.microsoft.com/office/drawing/2014/main" id="{E8065F3C-B6C0-466C-BE57-412AF54D8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4000" y="4800600"/>
                <a:ext cx="365760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65BE7CC-C27C-4E0C-B127-64690E95E067}"/>
                </a:ext>
              </a:extLst>
            </p:cNvPr>
            <p:cNvGrpSpPr/>
            <p:nvPr/>
          </p:nvGrpSpPr>
          <p:grpSpPr>
            <a:xfrm>
              <a:off x="372268" y="3657600"/>
              <a:ext cx="796131" cy="2971800"/>
              <a:chOff x="372268" y="3657600"/>
              <a:chExt cx="796131" cy="29718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18E668D6-4B1C-453B-AF08-7CDCF016723D}"/>
                  </a:ext>
                </a:extLst>
              </p:cNvPr>
              <p:cNvGrpSpPr/>
              <p:nvPr/>
            </p:nvGrpSpPr>
            <p:grpSpPr>
              <a:xfrm>
                <a:off x="510182" y="3794760"/>
                <a:ext cx="554170" cy="2834640"/>
                <a:chOff x="510182" y="3794760"/>
                <a:chExt cx="554170" cy="2834640"/>
              </a:xfrm>
            </p:grpSpPr>
            <p:pic>
              <p:nvPicPr>
                <p:cNvPr id="29" name="Picture 2">
                  <a:extLst>
                    <a:ext uri="{FF2B5EF4-FFF2-40B4-BE49-F238E27FC236}">
                      <a16:creationId xmlns:a16="http://schemas.microsoft.com/office/drawing/2014/main" id="{25478BBC-BD66-443F-9113-683CB9156E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24" t="37602" r="27044"/>
                <a:stretch/>
              </p:blipFill>
              <p:spPr bwMode="auto">
                <a:xfrm>
                  <a:off x="510182" y="3794760"/>
                  <a:ext cx="554170" cy="2834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228" name="Line 1069"/>
                <p:cNvSpPr>
                  <a:spLocks noChangeShapeType="1"/>
                </p:cNvSpPr>
                <p:nvPr/>
              </p:nvSpPr>
              <p:spPr bwMode="auto">
                <a:xfrm>
                  <a:off x="615416" y="4495800"/>
                  <a:ext cx="331788" cy="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1" name="Text Box 1064">
                <a:extLst>
                  <a:ext uri="{FF2B5EF4-FFF2-40B4-BE49-F238E27FC236}">
                    <a16:creationId xmlns:a16="http://schemas.microsoft.com/office/drawing/2014/main" id="{479BA5D9-D648-40AA-B493-995CA2E71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268" y="3657600"/>
                <a:ext cx="796131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</a:pPr>
                <a:r>
                  <a:rPr lang="en-US" altLang="en-US" sz="4000" b="1" dirty="0">
                    <a:latin typeface="Arial Narrow" pitchFamily="34" charset="0"/>
                  </a:rPr>
                  <a:t>-</a:t>
                </a:r>
              </a:p>
            </p:txBody>
          </p:sp>
        </p:grpSp>
      </p:grpSp>
      <p:sp>
        <p:nvSpPr>
          <p:cNvPr id="38" name="Text Box 1041">
            <a:extLst>
              <a:ext uri="{FF2B5EF4-FFF2-40B4-BE49-F238E27FC236}">
                <a16:creationId xmlns:a16="http://schemas.microsoft.com/office/drawing/2014/main" id="{932E9B7B-85B7-4460-AC65-1B9B6FB99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573" y="1188360"/>
            <a:ext cx="7206427" cy="52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ct val="30000"/>
              </a:spcAft>
            </a:pPr>
            <a:r>
              <a:rPr lang="en-US" altLang="en-US" sz="2400" b="1" u="sng" dirty="0">
                <a:solidFill>
                  <a:srgbClr val="C00000"/>
                </a:solidFill>
              </a:rPr>
              <a:t>Static Sites Quality Controls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altLang="en-US" sz="2200" dirty="0"/>
              <a:t>Receive batch of negative and positive control specimens (3 months’ supply)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altLang="en-US" sz="2200" dirty="0"/>
              <a:t>Place in freezer compartment of refrigerator</a:t>
            </a:r>
            <a:endParaRPr lang="en-US" altLang="en-US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altLang="en-US" sz="2200" dirty="0"/>
              <a:t>QCs done: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200" dirty="0"/>
              <a:t>Once a week, at the beginning of every week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200" dirty="0"/>
              <a:t>With new stock of HIV Rapid Test kits or control materials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200" b="1" dirty="0"/>
              <a:t>Beginning a new lot number- </a:t>
            </a:r>
            <a:r>
              <a:rPr lang="en-US" altLang="en-US" sz="2200" dirty="0"/>
              <a:t>part of PMS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200" dirty="0"/>
              <a:t>When a new HIV Rapid Tester comes to the HIV Rapid Testing site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200" dirty="0"/>
              <a:t>When temperatures in the  room where kits are stored exceeds 27 ºC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altLang="en-US" sz="2000" dirty="0"/>
              <a:t>Record the results on the QC Record Sheet;</a:t>
            </a:r>
            <a:endParaRPr lang="en-US" altLang="en-US" sz="2000" dirty="0"/>
          </a:p>
          <a:p>
            <a:pPr lvl="1"/>
            <a:endParaRPr lang="en-US" altLang="en-US" sz="2200" dirty="0"/>
          </a:p>
        </p:txBody>
      </p:sp>
      <p:pic>
        <p:nvPicPr>
          <p:cNvPr id="35" name="Picture 34" descr="G:\Wantai New Pics\Negative\20160929_103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0" t="2522" r="39697" b="4286"/>
          <a:stretch>
            <a:fillRect/>
          </a:stretch>
        </p:blipFill>
        <p:spPr bwMode="auto">
          <a:xfrm>
            <a:off x="371031" y="4358322"/>
            <a:ext cx="685800" cy="23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G:\Wantai New Pics\Positive\20160929_1032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 t="2019" r="36971" b="3027"/>
          <a:stretch>
            <a:fillRect/>
          </a:stretch>
        </p:blipFill>
        <p:spPr bwMode="auto">
          <a:xfrm>
            <a:off x="1153706" y="4345983"/>
            <a:ext cx="641640" cy="23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Unigold result negativ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57" y="4403145"/>
            <a:ext cx="1371600" cy="23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8954" y="4419871"/>
            <a:ext cx="1295400" cy="2339976"/>
          </a:xfrm>
          <a:prstGeom prst="rect">
            <a:avLst/>
          </a:prstGeom>
        </p:spPr>
      </p:pic>
      <p:sp>
        <p:nvSpPr>
          <p:cNvPr id="44" name="Text Box 1061">
            <a:extLst>
              <a:ext uri="{FF2B5EF4-FFF2-40B4-BE49-F238E27FC236}">
                <a16:creationId xmlns:a16="http://schemas.microsoft.com/office/drawing/2014/main" id="{46A353BF-EF07-47A8-96FE-985100AE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254" y="4522456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en-US" altLang="en-US" b="1" dirty="0">
                <a:latin typeface="Arial Narrow" pitchFamily="34" charset="0"/>
              </a:rPr>
              <a:t>+</a:t>
            </a:r>
          </a:p>
        </p:txBody>
      </p:sp>
      <p:sp>
        <p:nvSpPr>
          <p:cNvPr id="45" name="Text Box 1061">
            <a:extLst>
              <a:ext uri="{FF2B5EF4-FFF2-40B4-BE49-F238E27FC236}">
                <a16:creationId xmlns:a16="http://schemas.microsoft.com/office/drawing/2014/main" id="{46A353BF-EF07-47A8-96FE-985100AE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450" y="429922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en-US" altLang="en-US" b="1" dirty="0">
                <a:latin typeface="Arial Narrow" pitchFamily="34" charset="0"/>
              </a:rPr>
              <a:t>+</a:t>
            </a:r>
          </a:p>
        </p:txBody>
      </p:sp>
      <p:sp>
        <p:nvSpPr>
          <p:cNvPr id="46" name="Text Box 1064">
            <a:extLst>
              <a:ext uri="{FF2B5EF4-FFF2-40B4-BE49-F238E27FC236}">
                <a16:creationId xmlns:a16="http://schemas.microsoft.com/office/drawing/2014/main" id="{479BA5D9-D648-40AA-B493-995CA2E7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068" y="4358322"/>
            <a:ext cx="79613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en-US" altLang="en-US" sz="4000" b="1" dirty="0">
                <a:latin typeface="Arial Narrow" pitchFamily="34" charset="0"/>
              </a:rPr>
              <a:t>-</a:t>
            </a:r>
          </a:p>
        </p:txBody>
      </p:sp>
      <p:sp>
        <p:nvSpPr>
          <p:cNvPr id="47" name="Text Box 1064">
            <a:extLst>
              <a:ext uri="{FF2B5EF4-FFF2-40B4-BE49-F238E27FC236}">
                <a16:creationId xmlns:a16="http://schemas.microsoft.com/office/drawing/2014/main" id="{479BA5D9-D648-40AA-B493-995CA2E7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18" y="4176983"/>
            <a:ext cx="79613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en-US" altLang="en-US" sz="4000" b="1" dirty="0">
                <a:latin typeface="Arial Narrow" pitchFamily="34" charset="0"/>
              </a:rPr>
              <a:t>-</a:t>
            </a:r>
          </a:p>
        </p:txBody>
      </p:sp>
      <p:grpSp>
        <p:nvGrpSpPr>
          <p:cNvPr id="23" name="Content Placeholder 10">
            <a:extLst>
              <a:ext uri="{FF2B5EF4-FFF2-40B4-BE49-F238E27FC236}">
                <a16:creationId xmlns:a16="http://schemas.microsoft.com/office/drawing/2014/main" id="{CDE51541-503F-489B-9017-820BCE3298C6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301042" y="1216207"/>
            <a:ext cx="2195035" cy="2763920"/>
            <a:chOff x="4953000" y="3486154"/>
            <a:chExt cx="3352800" cy="2762252"/>
          </a:xfrm>
        </p:grpSpPr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0877870A-CB8C-4333-ACF4-3A077FE12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3198" y="3486154"/>
              <a:ext cx="2336800" cy="2762252"/>
              <a:chOff x="3781" y="2186"/>
              <a:chExt cx="928" cy="1441"/>
            </a:xfrm>
          </p:grpSpPr>
          <p:grpSp>
            <p:nvGrpSpPr>
              <p:cNvPr id="33" name="Group 61">
                <a:extLst>
                  <a:ext uri="{FF2B5EF4-FFF2-40B4-BE49-F238E27FC236}">
                    <a16:creationId xmlns:a16="http://schemas.microsoft.com/office/drawing/2014/main" id="{B7A6057A-D6BE-400D-BE46-A80C792E0C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803068">
                <a:off x="3781" y="2186"/>
                <a:ext cx="522" cy="1319"/>
                <a:chOff x="3781" y="2186"/>
                <a:chExt cx="522" cy="1319"/>
              </a:xfrm>
            </p:grpSpPr>
            <p:sp>
              <p:nvSpPr>
                <p:cNvPr id="56" name="Freeform 62">
                  <a:extLst>
                    <a:ext uri="{FF2B5EF4-FFF2-40B4-BE49-F238E27FC236}">
                      <a16:creationId xmlns:a16="http://schemas.microsoft.com/office/drawing/2014/main" id="{FE9F55E9-7EA3-4CD5-B5AD-4440953C8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9" y="2186"/>
                  <a:ext cx="58" cy="154"/>
                </a:xfrm>
                <a:custGeom>
                  <a:avLst/>
                  <a:gdLst>
                    <a:gd name="T0" fmla="*/ 2147483647 w 18"/>
                    <a:gd name="T1" fmla="*/ 2147483647 h 46"/>
                    <a:gd name="T2" fmla="*/ 2147483647 w 18"/>
                    <a:gd name="T3" fmla="*/ 2147483647 h 46"/>
                    <a:gd name="T4" fmla="*/ 0 w 18"/>
                    <a:gd name="T5" fmla="*/ 2147483647 h 46"/>
                    <a:gd name="T6" fmla="*/ 2147483647 w 18"/>
                    <a:gd name="T7" fmla="*/ 0 h 46"/>
                    <a:gd name="T8" fmla="*/ 2147483647 w 18"/>
                    <a:gd name="T9" fmla="*/ 2147483647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46"/>
                    <a:gd name="T17" fmla="*/ 18 w 18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46">
                      <a:moveTo>
                        <a:pt x="18" y="44"/>
                      </a:moveTo>
                      <a:lnTo>
                        <a:pt x="12" y="46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8" y="44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63">
                  <a:extLst>
                    <a:ext uri="{FF2B5EF4-FFF2-40B4-BE49-F238E27FC236}">
                      <a16:creationId xmlns:a16="http://schemas.microsoft.com/office/drawing/2014/main" id="{B90E6B8F-52DF-41F0-BFAC-4AA1EFE90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5" y="2186"/>
                  <a:ext cx="60" cy="154"/>
                </a:xfrm>
                <a:custGeom>
                  <a:avLst/>
                  <a:gdLst>
                    <a:gd name="T0" fmla="*/ 2147483647 w 19"/>
                    <a:gd name="T1" fmla="*/ 2147483647 h 46"/>
                    <a:gd name="T2" fmla="*/ 0 w 19"/>
                    <a:gd name="T3" fmla="*/ 2147483647 h 46"/>
                    <a:gd name="T4" fmla="*/ 2147483647 w 19"/>
                    <a:gd name="T5" fmla="*/ 0 h 46"/>
                    <a:gd name="T6" fmla="*/ 2147483647 w 19"/>
                    <a:gd name="T7" fmla="*/ 2147483647 h 46"/>
                    <a:gd name="T8" fmla="*/ 2147483647 w 19"/>
                    <a:gd name="T9" fmla="*/ 2147483647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6"/>
                    <a:gd name="T17" fmla="*/ 19 w 19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6">
                      <a:moveTo>
                        <a:pt x="6" y="46"/>
                      </a:moveTo>
                      <a:lnTo>
                        <a:pt x="0" y="44"/>
                      </a:lnTo>
                      <a:lnTo>
                        <a:pt x="14" y="0"/>
                      </a:lnTo>
                      <a:lnTo>
                        <a:pt x="19" y="2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64">
                  <a:extLst>
                    <a:ext uri="{FF2B5EF4-FFF2-40B4-BE49-F238E27FC236}">
                      <a16:creationId xmlns:a16="http://schemas.microsoft.com/office/drawing/2014/main" id="{153055EB-13E2-4898-839F-011F7F2F42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0" y="2243"/>
                  <a:ext cx="113" cy="127"/>
                </a:xfrm>
                <a:custGeom>
                  <a:avLst/>
                  <a:gdLst>
                    <a:gd name="T0" fmla="*/ 2147483647 w 36"/>
                    <a:gd name="T1" fmla="*/ 2147483647 h 38"/>
                    <a:gd name="T2" fmla="*/ 0 w 36"/>
                    <a:gd name="T3" fmla="*/ 2147483647 h 38"/>
                    <a:gd name="T4" fmla="*/ 2147483647 w 36"/>
                    <a:gd name="T5" fmla="*/ 0 h 38"/>
                    <a:gd name="T6" fmla="*/ 2147483647 w 36"/>
                    <a:gd name="T7" fmla="*/ 2147483647 h 38"/>
                    <a:gd name="T8" fmla="*/ 2147483647 w 36"/>
                    <a:gd name="T9" fmla="*/ 214748364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8"/>
                    <a:gd name="T17" fmla="*/ 36 w 36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8">
                      <a:moveTo>
                        <a:pt x="3" y="38"/>
                      </a:moveTo>
                      <a:lnTo>
                        <a:pt x="0" y="35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3" y="38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65">
                  <a:extLst>
                    <a:ext uri="{FF2B5EF4-FFF2-40B4-BE49-F238E27FC236}">
                      <a16:creationId xmlns:a16="http://schemas.microsoft.com/office/drawing/2014/main" id="{3BFEF15B-ED76-4D95-9EFF-07970EAB5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2410"/>
                  <a:ext cx="462" cy="1095"/>
                </a:xfrm>
                <a:custGeom>
                  <a:avLst/>
                  <a:gdLst>
                    <a:gd name="T0" fmla="*/ 2147483647 w 146"/>
                    <a:gd name="T1" fmla="*/ 2147483647 h 328"/>
                    <a:gd name="T2" fmla="*/ 2147483647 w 146"/>
                    <a:gd name="T3" fmla="*/ 2147483647 h 328"/>
                    <a:gd name="T4" fmla="*/ 2147483647 w 146"/>
                    <a:gd name="T5" fmla="*/ 2147483647 h 328"/>
                    <a:gd name="T6" fmla="*/ 2147483647 w 146"/>
                    <a:gd name="T7" fmla="*/ 2147483647 h 328"/>
                    <a:gd name="T8" fmla="*/ 2147483647 w 146"/>
                    <a:gd name="T9" fmla="*/ 2147483647 h 328"/>
                    <a:gd name="T10" fmla="*/ 2147483647 w 146"/>
                    <a:gd name="T11" fmla="*/ 2147483647 h 328"/>
                    <a:gd name="T12" fmla="*/ 2147483647 w 146"/>
                    <a:gd name="T13" fmla="*/ 2147483647 h 328"/>
                    <a:gd name="T14" fmla="*/ 2147483647 w 146"/>
                    <a:gd name="T15" fmla="*/ 2147483647 h 328"/>
                    <a:gd name="T16" fmla="*/ 2147483647 w 146"/>
                    <a:gd name="T17" fmla="*/ 2147483647 h 328"/>
                    <a:gd name="T18" fmla="*/ 2147483647 w 146"/>
                    <a:gd name="T19" fmla="*/ 2147483647 h 328"/>
                    <a:gd name="T20" fmla="*/ 2147483647 w 146"/>
                    <a:gd name="T21" fmla="*/ 2147483647 h 328"/>
                    <a:gd name="T22" fmla="*/ 2147483647 w 146"/>
                    <a:gd name="T23" fmla="*/ 2147483647 h 328"/>
                    <a:gd name="T24" fmla="*/ 2147483647 w 146"/>
                    <a:gd name="T25" fmla="*/ 2147483647 h 328"/>
                    <a:gd name="T26" fmla="*/ 2147483647 w 146"/>
                    <a:gd name="T27" fmla="*/ 2147483647 h 328"/>
                    <a:gd name="T28" fmla="*/ 2147483647 w 146"/>
                    <a:gd name="T29" fmla="*/ 2147483647 h 328"/>
                    <a:gd name="T30" fmla="*/ 2147483647 w 146"/>
                    <a:gd name="T31" fmla="*/ 2147483647 h 328"/>
                    <a:gd name="T32" fmla="*/ 0 w 146"/>
                    <a:gd name="T33" fmla="*/ 2147483647 h 328"/>
                    <a:gd name="T34" fmla="*/ 2147483647 w 146"/>
                    <a:gd name="T35" fmla="*/ 2147483647 h 328"/>
                    <a:gd name="T36" fmla="*/ 2147483647 w 146"/>
                    <a:gd name="T37" fmla="*/ 2147483647 h 328"/>
                    <a:gd name="T38" fmla="*/ 2147483647 w 146"/>
                    <a:gd name="T39" fmla="*/ 2147483647 h 328"/>
                    <a:gd name="T40" fmla="*/ 2147483647 w 146"/>
                    <a:gd name="T41" fmla="*/ 2147483647 h 328"/>
                    <a:gd name="T42" fmla="*/ 2147483647 w 146"/>
                    <a:gd name="T43" fmla="*/ 2147483647 h 328"/>
                    <a:gd name="T44" fmla="*/ 2147483647 w 146"/>
                    <a:gd name="T45" fmla="*/ 0 h 328"/>
                    <a:gd name="T46" fmla="*/ 2147483647 w 146"/>
                    <a:gd name="T47" fmla="*/ 0 h 328"/>
                    <a:gd name="T48" fmla="*/ 2147483647 w 146"/>
                    <a:gd name="T49" fmla="*/ 2147483647 h 328"/>
                    <a:gd name="T50" fmla="*/ 2147483647 w 146"/>
                    <a:gd name="T51" fmla="*/ 2147483647 h 328"/>
                    <a:gd name="T52" fmla="*/ 2147483647 w 146"/>
                    <a:gd name="T53" fmla="*/ 2147483647 h 328"/>
                    <a:gd name="T54" fmla="*/ 2147483647 w 146"/>
                    <a:gd name="T55" fmla="*/ 2147483647 h 328"/>
                    <a:gd name="T56" fmla="*/ 2147483647 w 146"/>
                    <a:gd name="T57" fmla="*/ 2147483647 h 328"/>
                    <a:gd name="T58" fmla="*/ 2147483647 w 146"/>
                    <a:gd name="T59" fmla="*/ 2147483647 h 328"/>
                    <a:gd name="T60" fmla="*/ 2147483647 w 146"/>
                    <a:gd name="T61" fmla="*/ 2147483647 h 328"/>
                    <a:gd name="T62" fmla="*/ 2147483647 w 146"/>
                    <a:gd name="T63" fmla="*/ 2147483647 h 328"/>
                    <a:gd name="T64" fmla="*/ 2147483647 w 146"/>
                    <a:gd name="T65" fmla="*/ 2147483647 h 328"/>
                    <a:gd name="T66" fmla="*/ 2147483647 w 146"/>
                    <a:gd name="T67" fmla="*/ 2147483647 h 328"/>
                    <a:gd name="T68" fmla="*/ 2147483647 w 146"/>
                    <a:gd name="T69" fmla="*/ 2147483647 h 328"/>
                    <a:gd name="T70" fmla="*/ 2147483647 w 146"/>
                    <a:gd name="T71" fmla="*/ 2147483647 h 328"/>
                    <a:gd name="T72" fmla="*/ 2147483647 w 146"/>
                    <a:gd name="T73" fmla="*/ 2147483647 h 32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6"/>
                    <a:gd name="T112" fmla="*/ 0 h 328"/>
                    <a:gd name="T113" fmla="*/ 146 w 146"/>
                    <a:gd name="T114" fmla="*/ 328 h 32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6" h="328">
                      <a:moveTo>
                        <a:pt x="79" y="303"/>
                      </a:moveTo>
                      <a:lnTo>
                        <a:pt x="75" y="308"/>
                      </a:lnTo>
                      <a:lnTo>
                        <a:pt x="73" y="314"/>
                      </a:lnTo>
                      <a:lnTo>
                        <a:pt x="67" y="318"/>
                      </a:lnTo>
                      <a:lnTo>
                        <a:pt x="62" y="322"/>
                      </a:lnTo>
                      <a:lnTo>
                        <a:pt x="56" y="326"/>
                      </a:lnTo>
                      <a:lnTo>
                        <a:pt x="50" y="328"/>
                      </a:lnTo>
                      <a:lnTo>
                        <a:pt x="44" y="328"/>
                      </a:lnTo>
                      <a:lnTo>
                        <a:pt x="39" y="326"/>
                      </a:lnTo>
                      <a:lnTo>
                        <a:pt x="27" y="324"/>
                      </a:lnTo>
                      <a:lnTo>
                        <a:pt x="19" y="322"/>
                      </a:lnTo>
                      <a:lnTo>
                        <a:pt x="14" y="318"/>
                      </a:lnTo>
                      <a:lnTo>
                        <a:pt x="10" y="314"/>
                      </a:lnTo>
                      <a:lnTo>
                        <a:pt x="6" y="308"/>
                      </a:lnTo>
                      <a:lnTo>
                        <a:pt x="4" y="303"/>
                      </a:lnTo>
                      <a:lnTo>
                        <a:pt x="2" y="297"/>
                      </a:lnTo>
                      <a:lnTo>
                        <a:pt x="0" y="289"/>
                      </a:lnTo>
                      <a:lnTo>
                        <a:pt x="2" y="284"/>
                      </a:lnTo>
                      <a:lnTo>
                        <a:pt x="69" y="13"/>
                      </a:lnTo>
                      <a:lnTo>
                        <a:pt x="71" y="8"/>
                      </a:lnTo>
                      <a:lnTo>
                        <a:pt x="73" y="4"/>
                      </a:lnTo>
                      <a:lnTo>
                        <a:pt x="77" y="2"/>
                      </a:lnTo>
                      <a:lnTo>
                        <a:pt x="83" y="0"/>
                      </a:lnTo>
                      <a:lnTo>
                        <a:pt x="86" y="0"/>
                      </a:lnTo>
                      <a:lnTo>
                        <a:pt x="92" y="2"/>
                      </a:lnTo>
                      <a:lnTo>
                        <a:pt x="98" y="4"/>
                      </a:lnTo>
                      <a:lnTo>
                        <a:pt x="106" y="6"/>
                      </a:lnTo>
                      <a:lnTo>
                        <a:pt x="117" y="8"/>
                      </a:lnTo>
                      <a:lnTo>
                        <a:pt x="123" y="9"/>
                      </a:lnTo>
                      <a:lnTo>
                        <a:pt x="129" y="11"/>
                      </a:lnTo>
                      <a:lnTo>
                        <a:pt x="134" y="11"/>
                      </a:lnTo>
                      <a:lnTo>
                        <a:pt x="138" y="15"/>
                      </a:lnTo>
                      <a:lnTo>
                        <a:pt x="142" y="17"/>
                      </a:lnTo>
                      <a:lnTo>
                        <a:pt x="146" y="21"/>
                      </a:lnTo>
                      <a:lnTo>
                        <a:pt x="146" y="27"/>
                      </a:lnTo>
                      <a:lnTo>
                        <a:pt x="146" y="32"/>
                      </a:lnTo>
                      <a:lnTo>
                        <a:pt x="79" y="3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66">
                  <a:extLst>
                    <a:ext uri="{FF2B5EF4-FFF2-40B4-BE49-F238E27FC236}">
                      <a16:creationId xmlns:a16="http://schemas.microsoft.com/office/drawing/2014/main" id="{C80F71A3-3B15-42B3-BFAE-A39658FAA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3" y="2453"/>
                  <a:ext cx="317" cy="745"/>
                </a:xfrm>
                <a:custGeom>
                  <a:avLst/>
                  <a:gdLst>
                    <a:gd name="T0" fmla="*/ 2147483647 w 100"/>
                    <a:gd name="T1" fmla="*/ 2147483647 h 223"/>
                    <a:gd name="T2" fmla="*/ 2147483647 w 100"/>
                    <a:gd name="T3" fmla="*/ 2147483647 h 223"/>
                    <a:gd name="T4" fmla="*/ 2147483647 w 100"/>
                    <a:gd name="T5" fmla="*/ 2147483647 h 223"/>
                    <a:gd name="T6" fmla="*/ 2147483647 w 100"/>
                    <a:gd name="T7" fmla="*/ 0 h 223"/>
                    <a:gd name="T8" fmla="*/ 2147483647 w 100"/>
                    <a:gd name="T9" fmla="*/ 2147483647 h 223"/>
                    <a:gd name="T10" fmla="*/ 2147483647 w 100"/>
                    <a:gd name="T11" fmla="*/ 2147483647 h 223"/>
                    <a:gd name="T12" fmla="*/ 2147483647 w 100"/>
                    <a:gd name="T13" fmla="*/ 2147483647 h 223"/>
                    <a:gd name="T14" fmla="*/ 2147483647 w 100"/>
                    <a:gd name="T15" fmla="*/ 2147483647 h 223"/>
                    <a:gd name="T16" fmla="*/ 2147483647 w 100"/>
                    <a:gd name="T17" fmla="*/ 2147483647 h 223"/>
                    <a:gd name="T18" fmla="*/ 2147483647 w 100"/>
                    <a:gd name="T19" fmla="*/ 2147483647 h 223"/>
                    <a:gd name="T20" fmla="*/ 0 w 100"/>
                    <a:gd name="T21" fmla="*/ 2147483647 h 223"/>
                    <a:gd name="T22" fmla="*/ 0 w 100"/>
                    <a:gd name="T23" fmla="*/ 2147483647 h 223"/>
                    <a:gd name="T24" fmla="*/ 2147483647 w 100"/>
                    <a:gd name="T25" fmla="*/ 2147483647 h 223"/>
                    <a:gd name="T26" fmla="*/ 2147483647 w 100"/>
                    <a:gd name="T27" fmla="*/ 2147483647 h 223"/>
                    <a:gd name="T28" fmla="*/ 2147483647 w 100"/>
                    <a:gd name="T29" fmla="*/ 2147483647 h 223"/>
                    <a:gd name="T30" fmla="*/ 2147483647 w 100"/>
                    <a:gd name="T31" fmla="*/ 2147483647 h 223"/>
                    <a:gd name="T32" fmla="*/ 2147483647 w 100"/>
                    <a:gd name="T33" fmla="*/ 2147483647 h 223"/>
                    <a:gd name="T34" fmla="*/ 2147483647 w 100"/>
                    <a:gd name="T35" fmla="*/ 2147483647 h 223"/>
                    <a:gd name="T36" fmla="*/ 2147483647 w 100"/>
                    <a:gd name="T37" fmla="*/ 2147483647 h 223"/>
                    <a:gd name="T38" fmla="*/ 2147483647 w 100"/>
                    <a:gd name="T39" fmla="*/ 2147483647 h 223"/>
                    <a:gd name="T40" fmla="*/ 2147483647 w 100"/>
                    <a:gd name="T41" fmla="*/ 2147483647 h 223"/>
                    <a:gd name="T42" fmla="*/ 2147483647 w 100"/>
                    <a:gd name="T43" fmla="*/ 2147483647 h 223"/>
                    <a:gd name="T44" fmla="*/ 2147483647 w 100"/>
                    <a:gd name="T45" fmla="*/ 2147483647 h 223"/>
                    <a:gd name="T46" fmla="*/ 2147483647 w 100"/>
                    <a:gd name="T47" fmla="*/ 2147483647 h 223"/>
                    <a:gd name="T48" fmla="*/ 2147483647 w 100"/>
                    <a:gd name="T49" fmla="*/ 2147483647 h 223"/>
                    <a:gd name="T50" fmla="*/ 2147483647 w 100"/>
                    <a:gd name="T51" fmla="*/ 2147483647 h 223"/>
                    <a:gd name="T52" fmla="*/ 2147483647 w 100"/>
                    <a:gd name="T53" fmla="*/ 2147483647 h 223"/>
                    <a:gd name="T54" fmla="*/ 2147483647 w 100"/>
                    <a:gd name="T55" fmla="*/ 2147483647 h 223"/>
                    <a:gd name="T56" fmla="*/ 2147483647 w 100"/>
                    <a:gd name="T57" fmla="*/ 2147483647 h 223"/>
                    <a:gd name="T58" fmla="*/ 2147483647 w 100"/>
                    <a:gd name="T59" fmla="*/ 2147483647 h 223"/>
                    <a:gd name="T60" fmla="*/ 2147483647 w 100"/>
                    <a:gd name="T61" fmla="*/ 2147483647 h 223"/>
                    <a:gd name="T62" fmla="*/ 2147483647 w 100"/>
                    <a:gd name="T63" fmla="*/ 2147483647 h 223"/>
                    <a:gd name="T64" fmla="*/ 2147483647 w 100"/>
                    <a:gd name="T65" fmla="*/ 2147483647 h 223"/>
                    <a:gd name="T66" fmla="*/ 2147483647 w 100"/>
                    <a:gd name="T67" fmla="*/ 2147483647 h 223"/>
                    <a:gd name="T68" fmla="*/ 2147483647 w 100"/>
                    <a:gd name="T69" fmla="*/ 2147483647 h 223"/>
                    <a:gd name="T70" fmla="*/ 2147483647 w 100"/>
                    <a:gd name="T71" fmla="*/ 2147483647 h 2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0"/>
                    <a:gd name="T109" fmla="*/ 0 h 223"/>
                    <a:gd name="T110" fmla="*/ 100 w 100"/>
                    <a:gd name="T111" fmla="*/ 223 h 2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0" h="223">
                      <a:moveTo>
                        <a:pt x="82" y="4"/>
                      </a:moveTo>
                      <a:lnTo>
                        <a:pt x="77" y="2"/>
                      </a:lnTo>
                      <a:lnTo>
                        <a:pt x="73" y="2"/>
                      </a:lnTo>
                      <a:lnTo>
                        <a:pt x="67" y="0"/>
                      </a:lnTo>
                      <a:lnTo>
                        <a:pt x="63" y="2"/>
                      </a:lnTo>
                      <a:lnTo>
                        <a:pt x="59" y="2"/>
                      </a:lnTo>
                      <a:lnTo>
                        <a:pt x="56" y="4"/>
                      </a:lnTo>
                      <a:lnTo>
                        <a:pt x="54" y="8"/>
                      </a:lnTo>
                      <a:lnTo>
                        <a:pt x="52" y="12"/>
                      </a:lnTo>
                      <a:lnTo>
                        <a:pt x="50" y="18"/>
                      </a:lnTo>
                      <a:lnTo>
                        <a:pt x="0" y="223"/>
                      </a:lnTo>
                      <a:lnTo>
                        <a:pt x="0" y="221"/>
                      </a:lnTo>
                      <a:lnTo>
                        <a:pt x="4" y="219"/>
                      </a:lnTo>
                      <a:lnTo>
                        <a:pt x="6" y="219"/>
                      </a:lnTo>
                      <a:lnTo>
                        <a:pt x="10" y="217"/>
                      </a:lnTo>
                      <a:lnTo>
                        <a:pt x="11" y="217"/>
                      </a:lnTo>
                      <a:lnTo>
                        <a:pt x="15" y="217"/>
                      </a:lnTo>
                      <a:lnTo>
                        <a:pt x="21" y="215"/>
                      </a:lnTo>
                      <a:lnTo>
                        <a:pt x="25" y="215"/>
                      </a:lnTo>
                      <a:lnTo>
                        <a:pt x="29" y="215"/>
                      </a:lnTo>
                      <a:lnTo>
                        <a:pt x="34" y="217"/>
                      </a:lnTo>
                      <a:lnTo>
                        <a:pt x="38" y="217"/>
                      </a:lnTo>
                      <a:lnTo>
                        <a:pt x="42" y="217"/>
                      </a:lnTo>
                      <a:lnTo>
                        <a:pt x="44" y="219"/>
                      </a:lnTo>
                      <a:lnTo>
                        <a:pt x="48" y="219"/>
                      </a:lnTo>
                      <a:lnTo>
                        <a:pt x="50" y="221"/>
                      </a:lnTo>
                      <a:lnTo>
                        <a:pt x="98" y="31"/>
                      </a:lnTo>
                      <a:lnTo>
                        <a:pt x="100" y="25"/>
                      </a:lnTo>
                      <a:lnTo>
                        <a:pt x="100" y="19"/>
                      </a:lnTo>
                      <a:lnTo>
                        <a:pt x="98" y="16"/>
                      </a:lnTo>
                      <a:lnTo>
                        <a:pt x="96" y="12"/>
                      </a:lnTo>
                      <a:lnTo>
                        <a:pt x="94" y="10"/>
                      </a:lnTo>
                      <a:lnTo>
                        <a:pt x="90" y="6"/>
                      </a:lnTo>
                      <a:lnTo>
                        <a:pt x="86" y="4"/>
                      </a:lnTo>
                      <a:lnTo>
                        <a:pt x="82" y="4"/>
                      </a:lnTo>
                      <a:close/>
                    </a:path>
                  </a:pathLst>
                </a:custGeom>
                <a:solidFill>
                  <a:srgbClr val="9E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67">
                  <a:extLst>
                    <a:ext uri="{FF2B5EF4-FFF2-40B4-BE49-F238E27FC236}">
                      <a16:creationId xmlns:a16="http://schemas.microsoft.com/office/drawing/2014/main" id="{E71A9B16-E35B-4C54-BFDA-7C10B4DAB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5" y="3204"/>
                  <a:ext cx="196" cy="240"/>
                </a:xfrm>
                <a:custGeom>
                  <a:avLst/>
                  <a:gdLst>
                    <a:gd name="T0" fmla="*/ 2147483647 w 62"/>
                    <a:gd name="T1" fmla="*/ 0 h 72"/>
                    <a:gd name="T2" fmla="*/ 2147483647 w 62"/>
                    <a:gd name="T3" fmla="*/ 2147483647 h 72"/>
                    <a:gd name="T4" fmla="*/ 0 w 62"/>
                    <a:gd name="T5" fmla="*/ 2147483647 h 72"/>
                    <a:gd name="T6" fmla="*/ 0 w 62"/>
                    <a:gd name="T7" fmla="*/ 2147483647 h 72"/>
                    <a:gd name="T8" fmla="*/ 2147483647 w 62"/>
                    <a:gd name="T9" fmla="*/ 2147483647 h 72"/>
                    <a:gd name="T10" fmla="*/ 2147483647 w 62"/>
                    <a:gd name="T11" fmla="*/ 2147483647 h 72"/>
                    <a:gd name="T12" fmla="*/ 2147483647 w 62"/>
                    <a:gd name="T13" fmla="*/ 2147483647 h 72"/>
                    <a:gd name="T14" fmla="*/ 2147483647 w 62"/>
                    <a:gd name="T15" fmla="*/ 2147483647 h 72"/>
                    <a:gd name="T16" fmla="*/ 2147483647 w 62"/>
                    <a:gd name="T17" fmla="*/ 2147483647 h 72"/>
                    <a:gd name="T18" fmla="*/ 2147483647 w 62"/>
                    <a:gd name="T19" fmla="*/ 2147483647 h 72"/>
                    <a:gd name="T20" fmla="*/ 2147483647 w 62"/>
                    <a:gd name="T21" fmla="*/ 2147483647 h 72"/>
                    <a:gd name="T22" fmla="*/ 2147483647 w 62"/>
                    <a:gd name="T23" fmla="*/ 2147483647 h 72"/>
                    <a:gd name="T24" fmla="*/ 2147483647 w 62"/>
                    <a:gd name="T25" fmla="*/ 2147483647 h 72"/>
                    <a:gd name="T26" fmla="*/ 2147483647 w 62"/>
                    <a:gd name="T27" fmla="*/ 2147483647 h 72"/>
                    <a:gd name="T28" fmla="*/ 2147483647 w 62"/>
                    <a:gd name="T29" fmla="*/ 2147483647 h 72"/>
                    <a:gd name="T30" fmla="*/ 2147483647 w 62"/>
                    <a:gd name="T31" fmla="*/ 2147483647 h 72"/>
                    <a:gd name="T32" fmla="*/ 2147483647 w 62"/>
                    <a:gd name="T33" fmla="*/ 2147483647 h 72"/>
                    <a:gd name="T34" fmla="*/ 2147483647 w 62"/>
                    <a:gd name="T35" fmla="*/ 2147483647 h 72"/>
                    <a:gd name="T36" fmla="*/ 2147483647 w 62"/>
                    <a:gd name="T37" fmla="*/ 2147483647 h 72"/>
                    <a:gd name="T38" fmla="*/ 2147483647 w 62"/>
                    <a:gd name="T39" fmla="*/ 2147483647 h 72"/>
                    <a:gd name="T40" fmla="*/ 2147483647 w 62"/>
                    <a:gd name="T41" fmla="*/ 2147483647 h 72"/>
                    <a:gd name="T42" fmla="*/ 2147483647 w 62"/>
                    <a:gd name="T43" fmla="*/ 2147483647 h 72"/>
                    <a:gd name="T44" fmla="*/ 2147483647 w 62"/>
                    <a:gd name="T45" fmla="*/ 2147483647 h 72"/>
                    <a:gd name="T46" fmla="*/ 2147483647 w 62"/>
                    <a:gd name="T47" fmla="*/ 2147483647 h 72"/>
                    <a:gd name="T48" fmla="*/ 2147483647 w 62"/>
                    <a:gd name="T49" fmla="*/ 2147483647 h 72"/>
                    <a:gd name="T50" fmla="*/ 2147483647 w 62"/>
                    <a:gd name="T51" fmla="*/ 2147483647 h 72"/>
                    <a:gd name="T52" fmla="*/ 2147483647 w 62"/>
                    <a:gd name="T53" fmla="*/ 2147483647 h 72"/>
                    <a:gd name="T54" fmla="*/ 2147483647 w 62"/>
                    <a:gd name="T55" fmla="*/ 2147483647 h 72"/>
                    <a:gd name="T56" fmla="*/ 2147483647 w 62"/>
                    <a:gd name="T57" fmla="*/ 2147483647 h 72"/>
                    <a:gd name="T58" fmla="*/ 2147483647 w 62"/>
                    <a:gd name="T59" fmla="*/ 2147483647 h 72"/>
                    <a:gd name="T60" fmla="*/ 2147483647 w 62"/>
                    <a:gd name="T61" fmla="*/ 2147483647 h 72"/>
                    <a:gd name="T62" fmla="*/ 2147483647 w 62"/>
                    <a:gd name="T63" fmla="*/ 2147483647 h 72"/>
                    <a:gd name="T64" fmla="*/ 2147483647 w 62"/>
                    <a:gd name="T65" fmla="*/ 2147483647 h 72"/>
                    <a:gd name="T66" fmla="*/ 2147483647 w 62"/>
                    <a:gd name="T67" fmla="*/ 2147483647 h 72"/>
                    <a:gd name="T68" fmla="*/ 2147483647 w 62"/>
                    <a:gd name="T69" fmla="*/ 2147483647 h 72"/>
                    <a:gd name="T70" fmla="*/ 2147483647 w 62"/>
                    <a:gd name="T71" fmla="*/ 0 h 7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2"/>
                    <a:gd name="T109" fmla="*/ 0 h 72"/>
                    <a:gd name="T110" fmla="*/ 62 w 62"/>
                    <a:gd name="T111" fmla="*/ 72 h 7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2" h="72">
                      <a:moveTo>
                        <a:pt x="10" y="0"/>
                      </a:moveTo>
                      <a:lnTo>
                        <a:pt x="2" y="36"/>
                      </a:ln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2" y="53"/>
                      </a:lnTo>
                      <a:lnTo>
                        <a:pt x="2" y="57"/>
                      </a:lnTo>
                      <a:lnTo>
                        <a:pt x="4" y="61"/>
                      </a:lnTo>
                      <a:lnTo>
                        <a:pt x="8" y="65"/>
                      </a:lnTo>
                      <a:lnTo>
                        <a:pt x="12" y="67"/>
                      </a:lnTo>
                      <a:lnTo>
                        <a:pt x="16" y="69"/>
                      </a:lnTo>
                      <a:lnTo>
                        <a:pt x="23" y="70"/>
                      </a:lnTo>
                      <a:lnTo>
                        <a:pt x="27" y="72"/>
                      </a:lnTo>
                      <a:lnTo>
                        <a:pt x="31" y="70"/>
                      </a:lnTo>
                      <a:lnTo>
                        <a:pt x="35" y="69"/>
                      </a:lnTo>
                      <a:lnTo>
                        <a:pt x="39" y="67"/>
                      </a:lnTo>
                      <a:lnTo>
                        <a:pt x="43" y="63"/>
                      </a:lnTo>
                      <a:lnTo>
                        <a:pt x="46" y="59"/>
                      </a:lnTo>
                      <a:lnTo>
                        <a:pt x="48" y="53"/>
                      </a:lnTo>
                      <a:lnTo>
                        <a:pt x="50" y="47"/>
                      </a:lnTo>
                      <a:lnTo>
                        <a:pt x="62" y="1"/>
                      </a:lnTo>
                      <a:lnTo>
                        <a:pt x="60" y="3"/>
                      </a:lnTo>
                      <a:lnTo>
                        <a:pt x="58" y="5"/>
                      </a:lnTo>
                      <a:lnTo>
                        <a:pt x="54" y="5"/>
                      </a:lnTo>
                      <a:lnTo>
                        <a:pt x="52" y="5"/>
                      </a:lnTo>
                      <a:lnTo>
                        <a:pt x="48" y="7"/>
                      </a:lnTo>
                      <a:lnTo>
                        <a:pt x="45" y="7"/>
                      </a:lnTo>
                      <a:lnTo>
                        <a:pt x="41" y="7"/>
                      </a:lnTo>
                      <a:lnTo>
                        <a:pt x="37" y="7"/>
                      </a:lnTo>
                      <a:lnTo>
                        <a:pt x="33" y="7"/>
                      </a:lnTo>
                      <a:lnTo>
                        <a:pt x="27" y="7"/>
                      </a:lnTo>
                      <a:lnTo>
                        <a:pt x="23" y="7"/>
                      </a:lnTo>
                      <a:lnTo>
                        <a:pt x="20" y="5"/>
                      </a:lnTo>
                      <a:lnTo>
                        <a:pt x="16" y="3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C02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68">
                  <a:extLst>
                    <a:ext uri="{FF2B5EF4-FFF2-40B4-BE49-F238E27FC236}">
                      <a16:creationId xmlns:a16="http://schemas.microsoft.com/office/drawing/2014/main" id="{39AA429A-D1AD-4D17-B5E6-C395345B0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7" y="3171"/>
                  <a:ext cx="164" cy="56"/>
                </a:xfrm>
                <a:custGeom>
                  <a:avLst/>
                  <a:gdLst>
                    <a:gd name="T0" fmla="*/ 2147483647 w 52"/>
                    <a:gd name="T1" fmla="*/ 0 h 17"/>
                    <a:gd name="T2" fmla="*/ 2147483647 w 52"/>
                    <a:gd name="T3" fmla="*/ 0 h 17"/>
                    <a:gd name="T4" fmla="*/ 2147483647 w 52"/>
                    <a:gd name="T5" fmla="*/ 2147483647 h 17"/>
                    <a:gd name="T6" fmla="*/ 2147483647 w 52"/>
                    <a:gd name="T7" fmla="*/ 2147483647 h 17"/>
                    <a:gd name="T8" fmla="*/ 2147483647 w 52"/>
                    <a:gd name="T9" fmla="*/ 2147483647 h 17"/>
                    <a:gd name="T10" fmla="*/ 2147483647 w 52"/>
                    <a:gd name="T11" fmla="*/ 2147483647 h 17"/>
                    <a:gd name="T12" fmla="*/ 2147483647 w 52"/>
                    <a:gd name="T13" fmla="*/ 2147483647 h 17"/>
                    <a:gd name="T14" fmla="*/ 2147483647 w 52"/>
                    <a:gd name="T15" fmla="*/ 2147483647 h 17"/>
                    <a:gd name="T16" fmla="*/ 2147483647 w 52"/>
                    <a:gd name="T17" fmla="*/ 2147483647 h 17"/>
                    <a:gd name="T18" fmla="*/ 0 w 52"/>
                    <a:gd name="T19" fmla="*/ 2147483647 h 17"/>
                    <a:gd name="T20" fmla="*/ 2147483647 w 52"/>
                    <a:gd name="T21" fmla="*/ 2147483647 h 17"/>
                    <a:gd name="T22" fmla="*/ 2147483647 w 52"/>
                    <a:gd name="T23" fmla="*/ 2147483647 h 17"/>
                    <a:gd name="T24" fmla="*/ 2147483647 w 52"/>
                    <a:gd name="T25" fmla="*/ 2147483647 h 17"/>
                    <a:gd name="T26" fmla="*/ 2147483647 w 52"/>
                    <a:gd name="T27" fmla="*/ 2147483647 h 17"/>
                    <a:gd name="T28" fmla="*/ 2147483647 w 52"/>
                    <a:gd name="T29" fmla="*/ 2147483647 h 17"/>
                    <a:gd name="T30" fmla="*/ 2147483647 w 52"/>
                    <a:gd name="T31" fmla="*/ 2147483647 h 17"/>
                    <a:gd name="T32" fmla="*/ 2147483647 w 52"/>
                    <a:gd name="T33" fmla="*/ 2147483647 h 17"/>
                    <a:gd name="T34" fmla="*/ 2147483647 w 52"/>
                    <a:gd name="T35" fmla="*/ 2147483647 h 17"/>
                    <a:gd name="T36" fmla="*/ 2147483647 w 52"/>
                    <a:gd name="T37" fmla="*/ 2147483647 h 17"/>
                    <a:gd name="T38" fmla="*/ 2147483647 w 52"/>
                    <a:gd name="T39" fmla="*/ 2147483647 h 17"/>
                    <a:gd name="T40" fmla="*/ 2147483647 w 52"/>
                    <a:gd name="T41" fmla="*/ 2147483647 h 17"/>
                    <a:gd name="T42" fmla="*/ 2147483647 w 52"/>
                    <a:gd name="T43" fmla="*/ 2147483647 h 17"/>
                    <a:gd name="T44" fmla="*/ 2147483647 w 52"/>
                    <a:gd name="T45" fmla="*/ 2147483647 h 17"/>
                    <a:gd name="T46" fmla="*/ 2147483647 w 52"/>
                    <a:gd name="T47" fmla="*/ 2147483647 h 17"/>
                    <a:gd name="T48" fmla="*/ 2147483647 w 52"/>
                    <a:gd name="T49" fmla="*/ 2147483647 h 17"/>
                    <a:gd name="T50" fmla="*/ 2147483647 w 52"/>
                    <a:gd name="T51" fmla="*/ 2147483647 h 17"/>
                    <a:gd name="T52" fmla="*/ 2147483647 w 52"/>
                    <a:gd name="T53" fmla="*/ 2147483647 h 17"/>
                    <a:gd name="T54" fmla="*/ 2147483647 w 52"/>
                    <a:gd name="T55" fmla="*/ 2147483647 h 17"/>
                    <a:gd name="T56" fmla="*/ 2147483647 w 52"/>
                    <a:gd name="T57" fmla="*/ 2147483647 h 17"/>
                    <a:gd name="T58" fmla="*/ 2147483647 w 52"/>
                    <a:gd name="T59" fmla="*/ 2147483647 h 17"/>
                    <a:gd name="T60" fmla="*/ 2147483647 w 52"/>
                    <a:gd name="T61" fmla="*/ 2147483647 h 17"/>
                    <a:gd name="T62" fmla="*/ 2147483647 w 52"/>
                    <a:gd name="T63" fmla="*/ 2147483647 h 17"/>
                    <a:gd name="T64" fmla="*/ 2147483647 w 52"/>
                    <a:gd name="T65" fmla="*/ 2147483647 h 17"/>
                    <a:gd name="T66" fmla="*/ 2147483647 w 52"/>
                    <a:gd name="T67" fmla="*/ 0 h 17"/>
                    <a:gd name="T68" fmla="*/ 2147483647 w 52"/>
                    <a:gd name="T69" fmla="*/ 0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2"/>
                    <a:gd name="T106" fmla="*/ 0 h 17"/>
                    <a:gd name="T107" fmla="*/ 52 w 52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2" h="17">
                      <a:moveTo>
                        <a:pt x="27" y="0"/>
                      </a:move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10" y="15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23" y="17"/>
                      </a:lnTo>
                      <a:lnTo>
                        <a:pt x="27" y="17"/>
                      </a:lnTo>
                      <a:lnTo>
                        <a:pt x="31" y="17"/>
                      </a:lnTo>
                      <a:lnTo>
                        <a:pt x="35" y="17"/>
                      </a:lnTo>
                      <a:lnTo>
                        <a:pt x="38" y="17"/>
                      </a:lnTo>
                      <a:lnTo>
                        <a:pt x="42" y="15"/>
                      </a:lnTo>
                      <a:lnTo>
                        <a:pt x="44" y="15"/>
                      </a:lnTo>
                      <a:lnTo>
                        <a:pt x="48" y="15"/>
                      </a:lnTo>
                      <a:lnTo>
                        <a:pt x="50" y="13"/>
                      </a:lnTo>
                      <a:lnTo>
                        <a:pt x="52" y="11"/>
                      </a:lnTo>
                      <a:lnTo>
                        <a:pt x="52" y="6"/>
                      </a:lnTo>
                      <a:lnTo>
                        <a:pt x="50" y="4"/>
                      </a:lnTo>
                      <a:lnTo>
                        <a:pt x="46" y="4"/>
                      </a:lnTo>
                      <a:lnTo>
                        <a:pt x="44" y="2"/>
                      </a:lnTo>
                      <a:lnTo>
                        <a:pt x="40" y="2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69">
                  <a:extLst>
                    <a:ext uri="{FF2B5EF4-FFF2-40B4-BE49-F238E27FC236}">
                      <a16:creationId xmlns:a16="http://schemas.microsoft.com/office/drawing/2014/main" id="{3CA15383-2B5B-4AC7-AA25-B41BE7A14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2376"/>
                  <a:ext cx="339" cy="181"/>
                </a:xfrm>
                <a:custGeom>
                  <a:avLst/>
                  <a:gdLst>
                    <a:gd name="T0" fmla="*/ 2147483647 w 107"/>
                    <a:gd name="T1" fmla="*/ 2147483647 h 54"/>
                    <a:gd name="T2" fmla="*/ 2147483647 w 107"/>
                    <a:gd name="T3" fmla="*/ 2147483647 h 54"/>
                    <a:gd name="T4" fmla="*/ 2147483647 w 107"/>
                    <a:gd name="T5" fmla="*/ 2147483647 h 54"/>
                    <a:gd name="T6" fmla="*/ 2147483647 w 107"/>
                    <a:gd name="T7" fmla="*/ 2147483647 h 54"/>
                    <a:gd name="T8" fmla="*/ 2147483647 w 107"/>
                    <a:gd name="T9" fmla="*/ 2147483647 h 54"/>
                    <a:gd name="T10" fmla="*/ 2147483647 w 107"/>
                    <a:gd name="T11" fmla="*/ 2147483647 h 54"/>
                    <a:gd name="T12" fmla="*/ 2147483647 w 107"/>
                    <a:gd name="T13" fmla="*/ 2147483647 h 54"/>
                    <a:gd name="T14" fmla="*/ 2147483647 w 107"/>
                    <a:gd name="T15" fmla="*/ 2147483647 h 54"/>
                    <a:gd name="T16" fmla="*/ 2147483647 w 107"/>
                    <a:gd name="T17" fmla="*/ 2147483647 h 54"/>
                    <a:gd name="T18" fmla="*/ 2147483647 w 107"/>
                    <a:gd name="T19" fmla="*/ 2147483647 h 54"/>
                    <a:gd name="T20" fmla="*/ 2147483647 w 107"/>
                    <a:gd name="T21" fmla="*/ 2147483647 h 54"/>
                    <a:gd name="T22" fmla="*/ 2147483647 w 107"/>
                    <a:gd name="T23" fmla="*/ 2147483647 h 54"/>
                    <a:gd name="T24" fmla="*/ 0 w 107"/>
                    <a:gd name="T25" fmla="*/ 2147483647 h 54"/>
                    <a:gd name="T26" fmla="*/ 0 w 107"/>
                    <a:gd name="T27" fmla="*/ 2147483647 h 54"/>
                    <a:gd name="T28" fmla="*/ 0 w 107"/>
                    <a:gd name="T29" fmla="*/ 2147483647 h 54"/>
                    <a:gd name="T30" fmla="*/ 0 w 107"/>
                    <a:gd name="T31" fmla="*/ 2147483647 h 54"/>
                    <a:gd name="T32" fmla="*/ 2147483647 w 107"/>
                    <a:gd name="T33" fmla="*/ 2147483647 h 54"/>
                    <a:gd name="T34" fmla="*/ 2147483647 w 107"/>
                    <a:gd name="T35" fmla="*/ 2147483647 h 54"/>
                    <a:gd name="T36" fmla="*/ 2147483647 w 107"/>
                    <a:gd name="T37" fmla="*/ 2147483647 h 54"/>
                    <a:gd name="T38" fmla="*/ 2147483647 w 107"/>
                    <a:gd name="T39" fmla="*/ 2147483647 h 54"/>
                    <a:gd name="T40" fmla="*/ 2147483647 w 107"/>
                    <a:gd name="T41" fmla="*/ 0 h 54"/>
                    <a:gd name="T42" fmla="*/ 2147483647 w 107"/>
                    <a:gd name="T43" fmla="*/ 0 h 54"/>
                    <a:gd name="T44" fmla="*/ 2147483647 w 107"/>
                    <a:gd name="T45" fmla="*/ 0 h 54"/>
                    <a:gd name="T46" fmla="*/ 2147483647 w 107"/>
                    <a:gd name="T47" fmla="*/ 2147483647 h 54"/>
                    <a:gd name="T48" fmla="*/ 2147483647 w 107"/>
                    <a:gd name="T49" fmla="*/ 2147483647 h 54"/>
                    <a:gd name="T50" fmla="*/ 2147483647 w 107"/>
                    <a:gd name="T51" fmla="*/ 2147483647 h 54"/>
                    <a:gd name="T52" fmla="*/ 2147483647 w 107"/>
                    <a:gd name="T53" fmla="*/ 2147483647 h 54"/>
                    <a:gd name="T54" fmla="*/ 2147483647 w 107"/>
                    <a:gd name="T55" fmla="*/ 2147483647 h 54"/>
                    <a:gd name="T56" fmla="*/ 2147483647 w 107"/>
                    <a:gd name="T57" fmla="*/ 2147483647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7"/>
                    <a:gd name="T88" fmla="*/ 0 h 54"/>
                    <a:gd name="T89" fmla="*/ 107 w 107"/>
                    <a:gd name="T90" fmla="*/ 54 h 5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7" h="54">
                      <a:moveTo>
                        <a:pt x="105" y="41"/>
                      </a:moveTo>
                      <a:lnTo>
                        <a:pt x="105" y="44"/>
                      </a:lnTo>
                      <a:lnTo>
                        <a:pt x="103" y="46"/>
                      </a:lnTo>
                      <a:lnTo>
                        <a:pt x="101" y="50"/>
                      </a:lnTo>
                      <a:lnTo>
                        <a:pt x="100" y="50"/>
                      </a:lnTo>
                      <a:lnTo>
                        <a:pt x="96" y="52"/>
                      </a:lnTo>
                      <a:lnTo>
                        <a:pt x="92" y="54"/>
                      </a:lnTo>
                      <a:lnTo>
                        <a:pt x="88" y="54"/>
                      </a:lnTo>
                      <a:lnTo>
                        <a:pt x="86" y="54"/>
                      </a:lnTo>
                      <a:lnTo>
                        <a:pt x="11" y="35"/>
                      </a:lnTo>
                      <a:lnTo>
                        <a:pt x="6" y="33"/>
                      </a:lnTo>
                      <a:lnTo>
                        <a:pt x="2" y="27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94" y="19"/>
                      </a:lnTo>
                      <a:lnTo>
                        <a:pt x="100" y="21"/>
                      </a:lnTo>
                      <a:lnTo>
                        <a:pt x="105" y="27"/>
                      </a:lnTo>
                      <a:lnTo>
                        <a:pt x="107" y="33"/>
                      </a:lnTo>
                      <a:lnTo>
                        <a:pt x="105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70">
                  <a:extLst>
                    <a:ext uri="{FF2B5EF4-FFF2-40B4-BE49-F238E27FC236}">
                      <a16:creationId xmlns:a16="http://schemas.microsoft.com/office/drawing/2014/main" id="{A37561C1-AFC0-4FFB-A946-44807CB00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2423"/>
                  <a:ext cx="257" cy="90"/>
                </a:xfrm>
                <a:custGeom>
                  <a:avLst/>
                  <a:gdLst>
                    <a:gd name="T0" fmla="*/ 2147483647 w 81"/>
                    <a:gd name="T1" fmla="*/ 2147483647 h 27"/>
                    <a:gd name="T2" fmla="*/ 2147483647 w 81"/>
                    <a:gd name="T3" fmla="*/ 2147483647 h 27"/>
                    <a:gd name="T4" fmla="*/ 2147483647 w 81"/>
                    <a:gd name="T5" fmla="*/ 2147483647 h 27"/>
                    <a:gd name="T6" fmla="*/ 2147483647 w 81"/>
                    <a:gd name="T7" fmla="*/ 2147483647 h 27"/>
                    <a:gd name="T8" fmla="*/ 2147483647 w 81"/>
                    <a:gd name="T9" fmla="*/ 2147483647 h 27"/>
                    <a:gd name="T10" fmla="*/ 2147483647 w 81"/>
                    <a:gd name="T11" fmla="*/ 2147483647 h 27"/>
                    <a:gd name="T12" fmla="*/ 2147483647 w 81"/>
                    <a:gd name="T13" fmla="*/ 2147483647 h 27"/>
                    <a:gd name="T14" fmla="*/ 2147483647 w 81"/>
                    <a:gd name="T15" fmla="*/ 2147483647 h 27"/>
                    <a:gd name="T16" fmla="*/ 0 w 81"/>
                    <a:gd name="T17" fmla="*/ 2147483647 h 27"/>
                    <a:gd name="T18" fmla="*/ 0 w 81"/>
                    <a:gd name="T19" fmla="*/ 2147483647 h 27"/>
                    <a:gd name="T20" fmla="*/ 0 w 81"/>
                    <a:gd name="T21" fmla="*/ 2147483647 h 27"/>
                    <a:gd name="T22" fmla="*/ 0 w 81"/>
                    <a:gd name="T23" fmla="*/ 2147483647 h 27"/>
                    <a:gd name="T24" fmla="*/ 2147483647 w 81"/>
                    <a:gd name="T25" fmla="*/ 0 h 27"/>
                    <a:gd name="T26" fmla="*/ 2147483647 w 81"/>
                    <a:gd name="T27" fmla="*/ 0 h 27"/>
                    <a:gd name="T28" fmla="*/ 2147483647 w 81"/>
                    <a:gd name="T29" fmla="*/ 0 h 27"/>
                    <a:gd name="T30" fmla="*/ 2147483647 w 81"/>
                    <a:gd name="T31" fmla="*/ 2147483647 h 27"/>
                    <a:gd name="T32" fmla="*/ 2147483647 w 81"/>
                    <a:gd name="T33" fmla="*/ 2147483647 h 27"/>
                    <a:gd name="T34" fmla="*/ 2147483647 w 81"/>
                    <a:gd name="T35" fmla="*/ 2147483647 h 27"/>
                    <a:gd name="T36" fmla="*/ 2147483647 w 81"/>
                    <a:gd name="T37" fmla="*/ 2147483647 h 27"/>
                    <a:gd name="T38" fmla="*/ 2147483647 w 81"/>
                    <a:gd name="T39" fmla="*/ 2147483647 h 27"/>
                    <a:gd name="T40" fmla="*/ 2147483647 w 81"/>
                    <a:gd name="T41" fmla="*/ 2147483647 h 2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1"/>
                    <a:gd name="T64" fmla="*/ 0 h 27"/>
                    <a:gd name="T65" fmla="*/ 81 w 81"/>
                    <a:gd name="T66" fmla="*/ 27 h 2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1" h="27">
                      <a:moveTo>
                        <a:pt x="81" y="23"/>
                      </a:moveTo>
                      <a:lnTo>
                        <a:pt x="79" y="25"/>
                      </a:lnTo>
                      <a:lnTo>
                        <a:pt x="75" y="27"/>
                      </a:lnTo>
                      <a:lnTo>
                        <a:pt x="71" y="27"/>
                      </a:lnTo>
                      <a:lnTo>
                        <a:pt x="65" y="27"/>
                      </a:lnTo>
                      <a:lnTo>
                        <a:pt x="12" y="13"/>
                      </a:lnTo>
                      <a:lnTo>
                        <a:pt x="6" y="11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69" y="13"/>
                      </a:lnTo>
                      <a:lnTo>
                        <a:pt x="75" y="15"/>
                      </a:lnTo>
                      <a:lnTo>
                        <a:pt x="77" y="17"/>
                      </a:lnTo>
                      <a:lnTo>
                        <a:pt x="81" y="21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9E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71">
                  <a:extLst>
                    <a:ext uri="{FF2B5EF4-FFF2-40B4-BE49-F238E27FC236}">
                      <a16:creationId xmlns:a16="http://schemas.microsoft.com/office/drawing/2014/main" id="{88BE7755-627F-4232-A897-798F9A3AD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9" y="3227"/>
                  <a:ext cx="54" cy="104"/>
                </a:xfrm>
                <a:custGeom>
                  <a:avLst/>
                  <a:gdLst>
                    <a:gd name="T0" fmla="*/ 0 w 17"/>
                    <a:gd name="T1" fmla="*/ 2147483647 h 31"/>
                    <a:gd name="T2" fmla="*/ 0 w 17"/>
                    <a:gd name="T3" fmla="*/ 2147483647 h 31"/>
                    <a:gd name="T4" fmla="*/ 0 w 17"/>
                    <a:gd name="T5" fmla="*/ 2147483647 h 31"/>
                    <a:gd name="T6" fmla="*/ 2147483647 w 17"/>
                    <a:gd name="T7" fmla="*/ 2147483647 h 31"/>
                    <a:gd name="T8" fmla="*/ 2147483647 w 17"/>
                    <a:gd name="T9" fmla="*/ 2147483647 h 31"/>
                    <a:gd name="T10" fmla="*/ 2147483647 w 17"/>
                    <a:gd name="T11" fmla="*/ 2147483647 h 31"/>
                    <a:gd name="T12" fmla="*/ 2147483647 w 17"/>
                    <a:gd name="T13" fmla="*/ 2147483647 h 31"/>
                    <a:gd name="T14" fmla="*/ 2147483647 w 17"/>
                    <a:gd name="T15" fmla="*/ 2147483647 h 31"/>
                    <a:gd name="T16" fmla="*/ 2147483647 w 17"/>
                    <a:gd name="T17" fmla="*/ 2147483647 h 31"/>
                    <a:gd name="T18" fmla="*/ 2147483647 w 17"/>
                    <a:gd name="T19" fmla="*/ 0 h 31"/>
                    <a:gd name="T20" fmla="*/ 2147483647 w 17"/>
                    <a:gd name="T21" fmla="*/ 0 h 31"/>
                    <a:gd name="T22" fmla="*/ 2147483647 w 17"/>
                    <a:gd name="T23" fmla="*/ 0 h 31"/>
                    <a:gd name="T24" fmla="*/ 2147483647 w 17"/>
                    <a:gd name="T25" fmla="*/ 0 h 31"/>
                    <a:gd name="T26" fmla="*/ 2147483647 w 17"/>
                    <a:gd name="T27" fmla="*/ 0 h 31"/>
                    <a:gd name="T28" fmla="*/ 0 w 17"/>
                    <a:gd name="T29" fmla="*/ 2147483647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31"/>
                    <a:gd name="T47" fmla="*/ 17 w 17"/>
                    <a:gd name="T48" fmla="*/ 31 h 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31">
                      <a:moveTo>
                        <a:pt x="0" y="25"/>
                      </a:move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4" y="31"/>
                      </a:lnTo>
                      <a:lnTo>
                        <a:pt x="6" y="31"/>
                      </a:lnTo>
                      <a:lnTo>
                        <a:pt x="8" y="31"/>
                      </a:lnTo>
                      <a:lnTo>
                        <a:pt x="10" y="29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72">
                  <a:extLst>
                    <a:ext uri="{FF2B5EF4-FFF2-40B4-BE49-F238E27FC236}">
                      <a16:creationId xmlns:a16="http://schemas.microsoft.com/office/drawing/2014/main" id="{7C0993FF-7144-4294-A68C-020E3D0E1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564"/>
                  <a:ext cx="168" cy="613"/>
                </a:xfrm>
                <a:custGeom>
                  <a:avLst/>
                  <a:gdLst>
                    <a:gd name="T0" fmla="*/ 2147483647 w 53"/>
                    <a:gd name="T1" fmla="*/ 0 h 184"/>
                    <a:gd name="T2" fmla="*/ 2147483647 w 53"/>
                    <a:gd name="T3" fmla="*/ 0 h 184"/>
                    <a:gd name="T4" fmla="*/ 2147483647 w 53"/>
                    <a:gd name="T5" fmla="*/ 0 h 184"/>
                    <a:gd name="T6" fmla="*/ 2147483647 w 53"/>
                    <a:gd name="T7" fmla="*/ 2147483647 h 184"/>
                    <a:gd name="T8" fmla="*/ 2147483647 w 53"/>
                    <a:gd name="T9" fmla="*/ 2147483647 h 184"/>
                    <a:gd name="T10" fmla="*/ 0 w 53"/>
                    <a:gd name="T11" fmla="*/ 2147483647 h 184"/>
                    <a:gd name="T12" fmla="*/ 2147483647 w 53"/>
                    <a:gd name="T13" fmla="*/ 2147483647 h 184"/>
                    <a:gd name="T14" fmla="*/ 2147483647 w 53"/>
                    <a:gd name="T15" fmla="*/ 2147483647 h 184"/>
                    <a:gd name="T16" fmla="*/ 2147483647 w 53"/>
                    <a:gd name="T17" fmla="*/ 2147483647 h 184"/>
                    <a:gd name="T18" fmla="*/ 2147483647 w 53"/>
                    <a:gd name="T19" fmla="*/ 2147483647 h 184"/>
                    <a:gd name="T20" fmla="*/ 2147483647 w 53"/>
                    <a:gd name="T21" fmla="*/ 2147483647 h 184"/>
                    <a:gd name="T22" fmla="*/ 2147483647 w 53"/>
                    <a:gd name="T23" fmla="*/ 2147483647 h 184"/>
                    <a:gd name="T24" fmla="*/ 2147483647 w 53"/>
                    <a:gd name="T25" fmla="*/ 2147483647 h 184"/>
                    <a:gd name="T26" fmla="*/ 2147483647 w 53"/>
                    <a:gd name="T27" fmla="*/ 0 h 184"/>
                    <a:gd name="T28" fmla="*/ 2147483647 w 53"/>
                    <a:gd name="T29" fmla="*/ 0 h 18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3"/>
                    <a:gd name="T46" fmla="*/ 0 h 184"/>
                    <a:gd name="T47" fmla="*/ 53 w 53"/>
                    <a:gd name="T48" fmla="*/ 184 h 18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3" h="184">
                      <a:moveTo>
                        <a:pt x="49" y="0"/>
                      </a:move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4" y="2"/>
                      </a:lnTo>
                      <a:lnTo>
                        <a:pt x="44" y="4"/>
                      </a:lnTo>
                      <a:lnTo>
                        <a:pt x="0" y="182"/>
                      </a:lnTo>
                      <a:lnTo>
                        <a:pt x="1" y="184"/>
                      </a:lnTo>
                      <a:lnTo>
                        <a:pt x="3" y="184"/>
                      </a:lnTo>
                      <a:lnTo>
                        <a:pt x="5" y="184"/>
                      </a:lnTo>
                      <a:lnTo>
                        <a:pt x="7" y="184"/>
                      </a:lnTo>
                      <a:lnTo>
                        <a:pt x="53" y="6"/>
                      </a:lnTo>
                      <a:lnTo>
                        <a:pt x="53" y="4"/>
                      </a:lnTo>
                      <a:lnTo>
                        <a:pt x="51" y="2"/>
                      </a:lnTo>
                      <a:lnTo>
                        <a:pt x="51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1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73">
                  <a:extLst>
                    <a:ext uri="{FF2B5EF4-FFF2-40B4-BE49-F238E27FC236}">
                      <a16:creationId xmlns:a16="http://schemas.microsoft.com/office/drawing/2014/main" id="{362AB0BA-895F-4854-883E-58AE43601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8" y="3171"/>
                  <a:ext cx="41" cy="56"/>
                </a:xfrm>
                <a:custGeom>
                  <a:avLst/>
                  <a:gdLst>
                    <a:gd name="T0" fmla="*/ 0 w 13"/>
                    <a:gd name="T1" fmla="*/ 2147483647 h 17"/>
                    <a:gd name="T2" fmla="*/ 2147483647 w 13"/>
                    <a:gd name="T3" fmla="*/ 2147483647 h 17"/>
                    <a:gd name="T4" fmla="*/ 2147483647 w 13"/>
                    <a:gd name="T5" fmla="*/ 2147483647 h 17"/>
                    <a:gd name="T6" fmla="*/ 2147483647 w 13"/>
                    <a:gd name="T7" fmla="*/ 2147483647 h 17"/>
                    <a:gd name="T8" fmla="*/ 2147483647 w 13"/>
                    <a:gd name="T9" fmla="*/ 2147483647 h 17"/>
                    <a:gd name="T10" fmla="*/ 2147483647 w 13"/>
                    <a:gd name="T11" fmla="*/ 2147483647 h 17"/>
                    <a:gd name="T12" fmla="*/ 2147483647 w 13"/>
                    <a:gd name="T13" fmla="*/ 2147483647 h 17"/>
                    <a:gd name="T14" fmla="*/ 2147483647 w 13"/>
                    <a:gd name="T15" fmla="*/ 2147483647 h 17"/>
                    <a:gd name="T16" fmla="*/ 2147483647 w 13"/>
                    <a:gd name="T17" fmla="*/ 2147483647 h 17"/>
                    <a:gd name="T18" fmla="*/ 2147483647 w 13"/>
                    <a:gd name="T19" fmla="*/ 0 h 17"/>
                    <a:gd name="T20" fmla="*/ 0 w 13"/>
                    <a:gd name="T21" fmla="*/ 2147483647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7"/>
                    <a:gd name="T35" fmla="*/ 13 w 1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7">
                      <a:moveTo>
                        <a:pt x="0" y="17"/>
                      </a:move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7" y="17"/>
                      </a:lnTo>
                      <a:lnTo>
                        <a:pt x="11" y="17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1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74">
                <a:extLst>
                  <a:ext uri="{FF2B5EF4-FFF2-40B4-BE49-F238E27FC236}">
                    <a16:creationId xmlns:a16="http://schemas.microsoft.com/office/drawing/2014/main" id="{155D1C0C-E447-4854-8E64-F3F3AE705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39745">
                <a:off x="4186" y="2308"/>
                <a:ext cx="523" cy="1319"/>
                <a:chOff x="4186" y="2308"/>
                <a:chExt cx="523" cy="1319"/>
              </a:xfrm>
            </p:grpSpPr>
            <p:sp>
              <p:nvSpPr>
                <p:cNvPr id="36" name="Freeform 75">
                  <a:extLst>
                    <a:ext uri="{FF2B5EF4-FFF2-40B4-BE49-F238E27FC236}">
                      <a16:creationId xmlns:a16="http://schemas.microsoft.com/office/drawing/2014/main" id="{CCA4D6A9-6998-4727-9F85-CDE5DAFFF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5" y="2308"/>
                  <a:ext cx="57" cy="154"/>
                </a:xfrm>
                <a:custGeom>
                  <a:avLst/>
                  <a:gdLst>
                    <a:gd name="T0" fmla="*/ 2147483647 w 18"/>
                    <a:gd name="T1" fmla="*/ 2147483647 h 46"/>
                    <a:gd name="T2" fmla="*/ 2147483647 w 18"/>
                    <a:gd name="T3" fmla="*/ 2147483647 h 46"/>
                    <a:gd name="T4" fmla="*/ 0 w 18"/>
                    <a:gd name="T5" fmla="*/ 2147483647 h 46"/>
                    <a:gd name="T6" fmla="*/ 2147483647 w 18"/>
                    <a:gd name="T7" fmla="*/ 0 h 46"/>
                    <a:gd name="T8" fmla="*/ 2147483647 w 18"/>
                    <a:gd name="T9" fmla="*/ 2147483647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46"/>
                    <a:gd name="T17" fmla="*/ 18 w 18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46">
                      <a:moveTo>
                        <a:pt x="18" y="44"/>
                      </a:moveTo>
                      <a:lnTo>
                        <a:pt x="12" y="46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8" y="44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76">
                  <a:extLst>
                    <a:ext uri="{FF2B5EF4-FFF2-40B4-BE49-F238E27FC236}">
                      <a16:creationId xmlns:a16="http://schemas.microsoft.com/office/drawing/2014/main" id="{E20BFC9B-2E7E-4759-8CF7-E14153E52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" y="2308"/>
                  <a:ext cx="60" cy="154"/>
                </a:xfrm>
                <a:custGeom>
                  <a:avLst/>
                  <a:gdLst>
                    <a:gd name="T0" fmla="*/ 2147483647 w 19"/>
                    <a:gd name="T1" fmla="*/ 2147483647 h 46"/>
                    <a:gd name="T2" fmla="*/ 0 w 19"/>
                    <a:gd name="T3" fmla="*/ 2147483647 h 46"/>
                    <a:gd name="T4" fmla="*/ 2147483647 w 19"/>
                    <a:gd name="T5" fmla="*/ 0 h 46"/>
                    <a:gd name="T6" fmla="*/ 2147483647 w 19"/>
                    <a:gd name="T7" fmla="*/ 2147483647 h 46"/>
                    <a:gd name="T8" fmla="*/ 2147483647 w 19"/>
                    <a:gd name="T9" fmla="*/ 2147483647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6"/>
                    <a:gd name="T17" fmla="*/ 19 w 19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6">
                      <a:moveTo>
                        <a:pt x="6" y="46"/>
                      </a:moveTo>
                      <a:lnTo>
                        <a:pt x="0" y="44"/>
                      </a:lnTo>
                      <a:lnTo>
                        <a:pt x="14" y="0"/>
                      </a:lnTo>
                      <a:lnTo>
                        <a:pt x="19" y="2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77">
                  <a:extLst>
                    <a:ext uri="{FF2B5EF4-FFF2-40B4-BE49-F238E27FC236}">
                      <a16:creationId xmlns:a16="http://schemas.microsoft.com/office/drawing/2014/main" id="{939545AD-EBAB-4751-9A80-A94B82C2F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5" y="2365"/>
                  <a:ext cx="114" cy="127"/>
                </a:xfrm>
                <a:custGeom>
                  <a:avLst/>
                  <a:gdLst>
                    <a:gd name="T0" fmla="*/ 2147483647 w 36"/>
                    <a:gd name="T1" fmla="*/ 2147483647 h 38"/>
                    <a:gd name="T2" fmla="*/ 0 w 36"/>
                    <a:gd name="T3" fmla="*/ 2147483647 h 38"/>
                    <a:gd name="T4" fmla="*/ 2147483647 w 36"/>
                    <a:gd name="T5" fmla="*/ 0 h 38"/>
                    <a:gd name="T6" fmla="*/ 2147483647 w 36"/>
                    <a:gd name="T7" fmla="*/ 2147483647 h 38"/>
                    <a:gd name="T8" fmla="*/ 2147483647 w 36"/>
                    <a:gd name="T9" fmla="*/ 2147483647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8"/>
                    <a:gd name="T17" fmla="*/ 36 w 36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8">
                      <a:moveTo>
                        <a:pt x="3" y="38"/>
                      </a:moveTo>
                      <a:lnTo>
                        <a:pt x="0" y="35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3" y="38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8">
                  <a:extLst>
                    <a:ext uri="{FF2B5EF4-FFF2-40B4-BE49-F238E27FC236}">
                      <a16:creationId xmlns:a16="http://schemas.microsoft.com/office/drawing/2014/main" id="{6B014843-BD62-496F-A286-2D37C6AF3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6" y="2532"/>
                  <a:ext cx="463" cy="1095"/>
                </a:xfrm>
                <a:custGeom>
                  <a:avLst/>
                  <a:gdLst>
                    <a:gd name="T0" fmla="*/ 2147483647 w 146"/>
                    <a:gd name="T1" fmla="*/ 2147483647 h 328"/>
                    <a:gd name="T2" fmla="*/ 2147483647 w 146"/>
                    <a:gd name="T3" fmla="*/ 2147483647 h 328"/>
                    <a:gd name="T4" fmla="*/ 2147483647 w 146"/>
                    <a:gd name="T5" fmla="*/ 2147483647 h 328"/>
                    <a:gd name="T6" fmla="*/ 2147483647 w 146"/>
                    <a:gd name="T7" fmla="*/ 2147483647 h 328"/>
                    <a:gd name="T8" fmla="*/ 2147483647 w 146"/>
                    <a:gd name="T9" fmla="*/ 2147483647 h 328"/>
                    <a:gd name="T10" fmla="*/ 2147483647 w 146"/>
                    <a:gd name="T11" fmla="*/ 2147483647 h 328"/>
                    <a:gd name="T12" fmla="*/ 2147483647 w 146"/>
                    <a:gd name="T13" fmla="*/ 2147483647 h 328"/>
                    <a:gd name="T14" fmla="*/ 2147483647 w 146"/>
                    <a:gd name="T15" fmla="*/ 2147483647 h 328"/>
                    <a:gd name="T16" fmla="*/ 2147483647 w 146"/>
                    <a:gd name="T17" fmla="*/ 2147483647 h 328"/>
                    <a:gd name="T18" fmla="*/ 2147483647 w 146"/>
                    <a:gd name="T19" fmla="*/ 2147483647 h 328"/>
                    <a:gd name="T20" fmla="*/ 2147483647 w 146"/>
                    <a:gd name="T21" fmla="*/ 2147483647 h 328"/>
                    <a:gd name="T22" fmla="*/ 2147483647 w 146"/>
                    <a:gd name="T23" fmla="*/ 2147483647 h 328"/>
                    <a:gd name="T24" fmla="*/ 2147483647 w 146"/>
                    <a:gd name="T25" fmla="*/ 2147483647 h 328"/>
                    <a:gd name="T26" fmla="*/ 2147483647 w 146"/>
                    <a:gd name="T27" fmla="*/ 2147483647 h 328"/>
                    <a:gd name="T28" fmla="*/ 2147483647 w 146"/>
                    <a:gd name="T29" fmla="*/ 2147483647 h 328"/>
                    <a:gd name="T30" fmla="*/ 2147483647 w 146"/>
                    <a:gd name="T31" fmla="*/ 2147483647 h 328"/>
                    <a:gd name="T32" fmla="*/ 0 w 146"/>
                    <a:gd name="T33" fmla="*/ 2147483647 h 328"/>
                    <a:gd name="T34" fmla="*/ 2147483647 w 146"/>
                    <a:gd name="T35" fmla="*/ 2147483647 h 328"/>
                    <a:gd name="T36" fmla="*/ 2147483647 w 146"/>
                    <a:gd name="T37" fmla="*/ 2147483647 h 328"/>
                    <a:gd name="T38" fmla="*/ 2147483647 w 146"/>
                    <a:gd name="T39" fmla="*/ 2147483647 h 328"/>
                    <a:gd name="T40" fmla="*/ 2147483647 w 146"/>
                    <a:gd name="T41" fmla="*/ 2147483647 h 328"/>
                    <a:gd name="T42" fmla="*/ 2147483647 w 146"/>
                    <a:gd name="T43" fmla="*/ 2147483647 h 328"/>
                    <a:gd name="T44" fmla="*/ 2147483647 w 146"/>
                    <a:gd name="T45" fmla="*/ 0 h 328"/>
                    <a:gd name="T46" fmla="*/ 2147483647 w 146"/>
                    <a:gd name="T47" fmla="*/ 0 h 328"/>
                    <a:gd name="T48" fmla="*/ 2147483647 w 146"/>
                    <a:gd name="T49" fmla="*/ 2147483647 h 328"/>
                    <a:gd name="T50" fmla="*/ 2147483647 w 146"/>
                    <a:gd name="T51" fmla="*/ 2147483647 h 328"/>
                    <a:gd name="T52" fmla="*/ 2147483647 w 146"/>
                    <a:gd name="T53" fmla="*/ 2147483647 h 328"/>
                    <a:gd name="T54" fmla="*/ 2147483647 w 146"/>
                    <a:gd name="T55" fmla="*/ 2147483647 h 328"/>
                    <a:gd name="T56" fmla="*/ 2147483647 w 146"/>
                    <a:gd name="T57" fmla="*/ 2147483647 h 328"/>
                    <a:gd name="T58" fmla="*/ 2147483647 w 146"/>
                    <a:gd name="T59" fmla="*/ 2147483647 h 328"/>
                    <a:gd name="T60" fmla="*/ 2147483647 w 146"/>
                    <a:gd name="T61" fmla="*/ 2147483647 h 328"/>
                    <a:gd name="T62" fmla="*/ 2147483647 w 146"/>
                    <a:gd name="T63" fmla="*/ 2147483647 h 328"/>
                    <a:gd name="T64" fmla="*/ 2147483647 w 146"/>
                    <a:gd name="T65" fmla="*/ 2147483647 h 328"/>
                    <a:gd name="T66" fmla="*/ 2147483647 w 146"/>
                    <a:gd name="T67" fmla="*/ 2147483647 h 328"/>
                    <a:gd name="T68" fmla="*/ 2147483647 w 146"/>
                    <a:gd name="T69" fmla="*/ 2147483647 h 328"/>
                    <a:gd name="T70" fmla="*/ 2147483647 w 146"/>
                    <a:gd name="T71" fmla="*/ 2147483647 h 328"/>
                    <a:gd name="T72" fmla="*/ 2147483647 w 146"/>
                    <a:gd name="T73" fmla="*/ 2147483647 h 32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6"/>
                    <a:gd name="T112" fmla="*/ 0 h 328"/>
                    <a:gd name="T113" fmla="*/ 146 w 146"/>
                    <a:gd name="T114" fmla="*/ 328 h 32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6" h="328">
                      <a:moveTo>
                        <a:pt x="79" y="303"/>
                      </a:moveTo>
                      <a:lnTo>
                        <a:pt x="75" y="308"/>
                      </a:lnTo>
                      <a:lnTo>
                        <a:pt x="73" y="314"/>
                      </a:lnTo>
                      <a:lnTo>
                        <a:pt x="67" y="318"/>
                      </a:lnTo>
                      <a:lnTo>
                        <a:pt x="62" y="322"/>
                      </a:lnTo>
                      <a:lnTo>
                        <a:pt x="56" y="326"/>
                      </a:lnTo>
                      <a:lnTo>
                        <a:pt x="50" y="328"/>
                      </a:lnTo>
                      <a:lnTo>
                        <a:pt x="44" y="328"/>
                      </a:lnTo>
                      <a:lnTo>
                        <a:pt x="39" y="326"/>
                      </a:lnTo>
                      <a:lnTo>
                        <a:pt x="27" y="324"/>
                      </a:lnTo>
                      <a:lnTo>
                        <a:pt x="19" y="322"/>
                      </a:lnTo>
                      <a:lnTo>
                        <a:pt x="14" y="318"/>
                      </a:lnTo>
                      <a:lnTo>
                        <a:pt x="10" y="314"/>
                      </a:lnTo>
                      <a:lnTo>
                        <a:pt x="6" y="308"/>
                      </a:lnTo>
                      <a:lnTo>
                        <a:pt x="4" y="303"/>
                      </a:lnTo>
                      <a:lnTo>
                        <a:pt x="2" y="297"/>
                      </a:lnTo>
                      <a:lnTo>
                        <a:pt x="0" y="289"/>
                      </a:lnTo>
                      <a:lnTo>
                        <a:pt x="2" y="284"/>
                      </a:lnTo>
                      <a:lnTo>
                        <a:pt x="69" y="13"/>
                      </a:lnTo>
                      <a:lnTo>
                        <a:pt x="71" y="8"/>
                      </a:lnTo>
                      <a:lnTo>
                        <a:pt x="73" y="4"/>
                      </a:lnTo>
                      <a:lnTo>
                        <a:pt x="77" y="2"/>
                      </a:lnTo>
                      <a:lnTo>
                        <a:pt x="83" y="0"/>
                      </a:lnTo>
                      <a:lnTo>
                        <a:pt x="86" y="0"/>
                      </a:lnTo>
                      <a:lnTo>
                        <a:pt x="92" y="2"/>
                      </a:lnTo>
                      <a:lnTo>
                        <a:pt x="98" y="4"/>
                      </a:lnTo>
                      <a:lnTo>
                        <a:pt x="106" y="6"/>
                      </a:lnTo>
                      <a:lnTo>
                        <a:pt x="117" y="8"/>
                      </a:lnTo>
                      <a:lnTo>
                        <a:pt x="123" y="9"/>
                      </a:lnTo>
                      <a:lnTo>
                        <a:pt x="129" y="11"/>
                      </a:lnTo>
                      <a:lnTo>
                        <a:pt x="134" y="11"/>
                      </a:lnTo>
                      <a:lnTo>
                        <a:pt x="138" y="15"/>
                      </a:lnTo>
                      <a:lnTo>
                        <a:pt x="142" y="17"/>
                      </a:lnTo>
                      <a:lnTo>
                        <a:pt x="146" y="21"/>
                      </a:lnTo>
                      <a:lnTo>
                        <a:pt x="146" y="27"/>
                      </a:lnTo>
                      <a:lnTo>
                        <a:pt x="146" y="32"/>
                      </a:lnTo>
                      <a:lnTo>
                        <a:pt x="79" y="3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9">
                  <a:extLst>
                    <a:ext uri="{FF2B5EF4-FFF2-40B4-BE49-F238E27FC236}">
                      <a16:creationId xmlns:a16="http://schemas.microsoft.com/office/drawing/2014/main" id="{22C7BD17-1F15-4E8C-89AA-C8620C010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8" y="2575"/>
                  <a:ext cx="317" cy="745"/>
                </a:xfrm>
                <a:custGeom>
                  <a:avLst/>
                  <a:gdLst>
                    <a:gd name="T0" fmla="*/ 2147483647 w 100"/>
                    <a:gd name="T1" fmla="*/ 2147483647 h 223"/>
                    <a:gd name="T2" fmla="*/ 2147483647 w 100"/>
                    <a:gd name="T3" fmla="*/ 2147483647 h 223"/>
                    <a:gd name="T4" fmla="*/ 2147483647 w 100"/>
                    <a:gd name="T5" fmla="*/ 2147483647 h 223"/>
                    <a:gd name="T6" fmla="*/ 2147483647 w 100"/>
                    <a:gd name="T7" fmla="*/ 0 h 223"/>
                    <a:gd name="T8" fmla="*/ 2147483647 w 100"/>
                    <a:gd name="T9" fmla="*/ 2147483647 h 223"/>
                    <a:gd name="T10" fmla="*/ 2147483647 w 100"/>
                    <a:gd name="T11" fmla="*/ 2147483647 h 223"/>
                    <a:gd name="T12" fmla="*/ 2147483647 w 100"/>
                    <a:gd name="T13" fmla="*/ 2147483647 h 223"/>
                    <a:gd name="T14" fmla="*/ 2147483647 w 100"/>
                    <a:gd name="T15" fmla="*/ 2147483647 h 223"/>
                    <a:gd name="T16" fmla="*/ 2147483647 w 100"/>
                    <a:gd name="T17" fmla="*/ 2147483647 h 223"/>
                    <a:gd name="T18" fmla="*/ 2147483647 w 100"/>
                    <a:gd name="T19" fmla="*/ 2147483647 h 223"/>
                    <a:gd name="T20" fmla="*/ 0 w 100"/>
                    <a:gd name="T21" fmla="*/ 2147483647 h 223"/>
                    <a:gd name="T22" fmla="*/ 0 w 100"/>
                    <a:gd name="T23" fmla="*/ 2147483647 h 223"/>
                    <a:gd name="T24" fmla="*/ 2147483647 w 100"/>
                    <a:gd name="T25" fmla="*/ 2147483647 h 223"/>
                    <a:gd name="T26" fmla="*/ 2147483647 w 100"/>
                    <a:gd name="T27" fmla="*/ 2147483647 h 223"/>
                    <a:gd name="T28" fmla="*/ 2147483647 w 100"/>
                    <a:gd name="T29" fmla="*/ 2147483647 h 223"/>
                    <a:gd name="T30" fmla="*/ 2147483647 w 100"/>
                    <a:gd name="T31" fmla="*/ 2147483647 h 223"/>
                    <a:gd name="T32" fmla="*/ 2147483647 w 100"/>
                    <a:gd name="T33" fmla="*/ 2147483647 h 223"/>
                    <a:gd name="T34" fmla="*/ 2147483647 w 100"/>
                    <a:gd name="T35" fmla="*/ 2147483647 h 223"/>
                    <a:gd name="T36" fmla="*/ 2147483647 w 100"/>
                    <a:gd name="T37" fmla="*/ 2147483647 h 223"/>
                    <a:gd name="T38" fmla="*/ 2147483647 w 100"/>
                    <a:gd name="T39" fmla="*/ 2147483647 h 223"/>
                    <a:gd name="T40" fmla="*/ 2147483647 w 100"/>
                    <a:gd name="T41" fmla="*/ 2147483647 h 223"/>
                    <a:gd name="T42" fmla="*/ 2147483647 w 100"/>
                    <a:gd name="T43" fmla="*/ 2147483647 h 223"/>
                    <a:gd name="T44" fmla="*/ 2147483647 w 100"/>
                    <a:gd name="T45" fmla="*/ 2147483647 h 223"/>
                    <a:gd name="T46" fmla="*/ 2147483647 w 100"/>
                    <a:gd name="T47" fmla="*/ 2147483647 h 223"/>
                    <a:gd name="T48" fmla="*/ 2147483647 w 100"/>
                    <a:gd name="T49" fmla="*/ 2147483647 h 223"/>
                    <a:gd name="T50" fmla="*/ 2147483647 w 100"/>
                    <a:gd name="T51" fmla="*/ 2147483647 h 223"/>
                    <a:gd name="T52" fmla="*/ 2147483647 w 100"/>
                    <a:gd name="T53" fmla="*/ 2147483647 h 223"/>
                    <a:gd name="T54" fmla="*/ 2147483647 w 100"/>
                    <a:gd name="T55" fmla="*/ 2147483647 h 223"/>
                    <a:gd name="T56" fmla="*/ 2147483647 w 100"/>
                    <a:gd name="T57" fmla="*/ 2147483647 h 223"/>
                    <a:gd name="T58" fmla="*/ 2147483647 w 100"/>
                    <a:gd name="T59" fmla="*/ 2147483647 h 223"/>
                    <a:gd name="T60" fmla="*/ 2147483647 w 100"/>
                    <a:gd name="T61" fmla="*/ 2147483647 h 223"/>
                    <a:gd name="T62" fmla="*/ 2147483647 w 100"/>
                    <a:gd name="T63" fmla="*/ 2147483647 h 223"/>
                    <a:gd name="T64" fmla="*/ 2147483647 w 100"/>
                    <a:gd name="T65" fmla="*/ 2147483647 h 223"/>
                    <a:gd name="T66" fmla="*/ 2147483647 w 100"/>
                    <a:gd name="T67" fmla="*/ 2147483647 h 223"/>
                    <a:gd name="T68" fmla="*/ 2147483647 w 100"/>
                    <a:gd name="T69" fmla="*/ 2147483647 h 223"/>
                    <a:gd name="T70" fmla="*/ 2147483647 w 100"/>
                    <a:gd name="T71" fmla="*/ 2147483647 h 2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0"/>
                    <a:gd name="T109" fmla="*/ 0 h 223"/>
                    <a:gd name="T110" fmla="*/ 100 w 100"/>
                    <a:gd name="T111" fmla="*/ 223 h 2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0" h="223">
                      <a:moveTo>
                        <a:pt x="82" y="4"/>
                      </a:moveTo>
                      <a:lnTo>
                        <a:pt x="77" y="2"/>
                      </a:lnTo>
                      <a:lnTo>
                        <a:pt x="73" y="2"/>
                      </a:lnTo>
                      <a:lnTo>
                        <a:pt x="67" y="0"/>
                      </a:lnTo>
                      <a:lnTo>
                        <a:pt x="63" y="2"/>
                      </a:lnTo>
                      <a:lnTo>
                        <a:pt x="59" y="2"/>
                      </a:lnTo>
                      <a:lnTo>
                        <a:pt x="56" y="4"/>
                      </a:lnTo>
                      <a:lnTo>
                        <a:pt x="54" y="8"/>
                      </a:lnTo>
                      <a:lnTo>
                        <a:pt x="52" y="12"/>
                      </a:lnTo>
                      <a:lnTo>
                        <a:pt x="50" y="18"/>
                      </a:lnTo>
                      <a:lnTo>
                        <a:pt x="0" y="223"/>
                      </a:lnTo>
                      <a:lnTo>
                        <a:pt x="0" y="221"/>
                      </a:lnTo>
                      <a:lnTo>
                        <a:pt x="4" y="219"/>
                      </a:lnTo>
                      <a:lnTo>
                        <a:pt x="6" y="219"/>
                      </a:lnTo>
                      <a:lnTo>
                        <a:pt x="10" y="217"/>
                      </a:lnTo>
                      <a:lnTo>
                        <a:pt x="11" y="217"/>
                      </a:lnTo>
                      <a:lnTo>
                        <a:pt x="15" y="217"/>
                      </a:lnTo>
                      <a:lnTo>
                        <a:pt x="21" y="215"/>
                      </a:lnTo>
                      <a:lnTo>
                        <a:pt x="25" y="215"/>
                      </a:lnTo>
                      <a:lnTo>
                        <a:pt x="29" y="215"/>
                      </a:lnTo>
                      <a:lnTo>
                        <a:pt x="34" y="217"/>
                      </a:lnTo>
                      <a:lnTo>
                        <a:pt x="38" y="217"/>
                      </a:lnTo>
                      <a:lnTo>
                        <a:pt x="42" y="217"/>
                      </a:lnTo>
                      <a:lnTo>
                        <a:pt x="44" y="219"/>
                      </a:lnTo>
                      <a:lnTo>
                        <a:pt x="48" y="219"/>
                      </a:lnTo>
                      <a:lnTo>
                        <a:pt x="50" y="221"/>
                      </a:lnTo>
                      <a:lnTo>
                        <a:pt x="98" y="31"/>
                      </a:lnTo>
                      <a:lnTo>
                        <a:pt x="100" y="25"/>
                      </a:lnTo>
                      <a:lnTo>
                        <a:pt x="100" y="19"/>
                      </a:lnTo>
                      <a:lnTo>
                        <a:pt x="98" y="16"/>
                      </a:lnTo>
                      <a:lnTo>
                        <a:pt x="96" y="12"/>
                      </a:lnTo>
                      <a:lnTo>
                        <a:pt x="94" y="10"/>
                      </a:lnTo>
                      <a:lnTo>
                        <a:pt x="90" y="6"/>
                      </a:lnTo>
                      <a:lnTo>
                        <a:pt x="86" y="4"/>
                      </a:lnTo>
                      <a:lnTo>
                        <a:pt x="82" y="4"/>
                      </a:lnTo>
                      <a:close/>
                    </a:path>
                  </a:pathLst>
                </a:custGeom>
                <a:solidFill>
                  <a:srgbClr val="9E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80">
                  <a:extLst>
                    <a:ext uri="{FF2B5EF4-FFF2-40B4-BE49-F238E27FC236}">
                      <a16:creationId xmlns:a16="http://schemas.microsoft.com/office/drawing/2014/main" id="{19D9CD1B-CB15-4B64-BE5A-0048BA491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0" y="3326"/>
                  <a:ext cx="196" cy="240"/>
                </a:xfrm>
                <a:custGeom>
                  <a:avLst/>
                  <a:gdLst>
                    <a:gd name="T0" fmla="*/ 2147483647 w 62"/>
                    <a:gd name="T1" fmla="*/ 0 h 72"/>
                    <a:gd name="T2" fmla="*/ 2147483647 w 62"/>
                    <a:gd name="T3" fmla="*/ 2147483647 h 72"/>
                    <a:gd name="T4" fmla="*/ 0 w 62"/>
                    <a:gd name="T5" fmla="*/ 2147483647 h 72"/>
                    <a:gd name="T6" fmla="*/ 0 w 62"/>
                    <a:gd name="T7" fmla="*/ 2147483647 h 72"/>
                    <a:gd name="T8" fmla="*/ 2147483647 w 62"/>
                    <a:gd name="T9" fmla="*/ 2147483647 h 72"/>
                    <a:gd name="T10" fmla="*/ 2147483647 w 62"/>
                    <a:gd name="T11" fmla="*/ 2147483647 h 72"/>
                    <a:gd name="T12" fmla="*/ 2147483647 w 62"/>
                    <a:gd name="T13" fmla="*/ 2147483647 h 72"/>
                    <a:gd name="T14" fmla="*/ 2147483647 w 62"/>
                    <a:gd name="T15" fmla="*/ 2147483647 h 72"/>
                    <a:gd name="T16" fmla="*/ 2147483647 w 62"/>
                    <a:gd name="T17" fmla="*/ 2147483647 h 72"/>
                    <a:gd name="T18" fmla="*/ 2147483647 w 62"/>
                    <a:gd name="T19" fmla="*/ 2147483647 h 72"/>
                    <a:gd name="T20" fmla="*/ 2147483647 w 62"/>
                    <a:gd name="T21" fmla="*/ 2147483647 h 72"/>
                    <a:gd name="T22" fmla="*/ 2147483647 w 62"/>
                    <a:gd name="T23" fmla="*/ 2147483647 h 72"/>
                    <a:gd name="T24" fmla="*/ 2147483647 w 62"/>
                    <a:gd name="T25" fmla="*/ 2147483647 h 72"/>
                    <a:gd name="T26" fmla="*/ 2147483647 w 62"/>
                    <a:gd name="T27" fmla="*/ 2147483647 h 72"/>
                    <a:gd name="T28" fmla="*/ 2147483647 w 62"/>
                    <a:gd name="T29" fmla="*/ 2147483647 h 72"/>
                    <a:gd name="T30" fmla="*/ 2147483647 w 62"/>
                    <a:gd name="T31" fmla="*/ 2147483647 h 72"/>
                    <a:gd name="T32" fmla="*/ 2147483647 w 62"/>
                    <a:gd name="T33" fmla="*/ 2147483647 h 72"/>
                    <a:gd name="T34" fmla="*/ 2147483647 w 62"/>
                    <a:gd name="T35" fmla="*/ 2147483647 h 72"/>
                    <a:gd name="T36" fmla="*/ 2147483647 w 62"/>
                    <a:gd name="T37" fmla="*/ 2147483647 h 72"/>
                    <a:gd name="T38" fmla="*/ 2147483647 w 62"/>
                    <a:gd name="T39" fmla="*/ 2147483647 h 72"/>
                    <a:gd name="T40" fmla="*/ 2147483647 w 62"/>
                    <a:gd name="T41" fmla="*/ 2147483647 h 72"/>
                    <a:gd name="T42" fmla="*/ 2147483647 w 62"/>
                    <a:gd name="T43" fmla="*/ 2147483647 h 72"/>
                    <a:gd name="T44" fmla="*/ 2147483647 w 62"/>
                    <a:gd name="T45" fmla="*/ 2147483647 h 72"/>
                    <a:gd name="T46" fmla="*/ 2147483647 w 62"/>
                    <a:gd name="T47" fmla="*/ 2147483647 h 72"/>
                    <a:gd name="T48" fmla="*/ 2147483647 w 62"/>
                    <a:gd name="T49" fmla="*/ 2147483647 h 72"/>
                    <a:gd name="T50" fmla="*/ 2147483647 w 62"/>
                    <a:gd name="T51" fmla="*/ 2147483647 h 72"/>
                    <a:gd name="T52" fmla="*/ 2147483647 w 62"/>
                    <a:gd name="T53" fmla="*/ 2147483647 h 72"/>
                    <a:gd name="T54" fmla="*/ 2147483647 w 62"/>
                    <a:gd name="T55" fmla="*/ 2147483647 h 72"/>
                    <a:gd name="T56" fmla="*/ 2147483647 w 62"/>
                    <a:gd name="T57" fmla="*/ 2147483647 h 72"/>
                    <a:gd name="T58" fmla="*/ 2147483647 w 62"/>
                    <a:gd name="T59" fmla="*/ 2147483647 h 72"/>
                    <a:gd name="T60" fmla="*/ 2147483647 w 62"/>
                    <a:gd name="T61" fmla="*/ 2147483647 h 72"/>
                    <a:gd name="T62" fmla="*/ 2147483647 w 62"/>
                    <a:gd name="T63" fmla="*/ 2147483647 h 72"/>
                    <a:gd name="T64" fmla="*/ 2147483647 w 62"/>
                    <a:gd name="T65" fmla="*/ 2147483647 h 72"/>
                    <a:gd name="T66" fmla="*/ 2147483647 w 62"/>
                    <a:gd name="T67" fmla="*/ 2147483647 h 72"/>
                    <a:gd name="T68" fmla="*/ 2147483647 w 62"/>
                    <a:gd name="T69" fmla="*/ 2147483647 h 72"/>
                    <a:gd name="T70" fmla="*/ 2147483647 w 62"/>
                    <a:gd name="T71" fmla="*/ 0 h 7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2"/>
                    <a:gd name="T109" fmla="*/ 0 h 72"/>
                    <a:gd name="T110" fmla="*/ 62 w 62"/>
                    <a:gd name="T111" fmla="*/ 72 h 7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2" h="72">
                      <a:moveTo>
                        <a:pt x="10" y="0"/>
                      </a:moveTo>
                      <a:lnTo>
                        <a:pt x="2" y="36"/>
                      </a:ln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2" y="53"/>
                      </a:lnTo>
                      <a:lnTo>
                        <a:pt x="2" y="57"/>
                      </a:lnTo>
                      <a:lnTo>
                        <a:pt x="4" y="61"/>
                      </a:lnTo>
                      <a:lnTo>
                        <a:pt x="8" y="65"/>
                      </a:lnTo>
                      <a:lnTo>
                        <a:pt x="12" y="67"/>
                      </a:lnTo>
                      <a:lnTo>
                        <a:pt x="16" y="69"/>
                      </a:lnTo>
                      <a:lnTo>
                        <a:pt x="23" y="70"/>
                      </a:lnTo>
                      <a:lnTo>
                        <a:pt x="27" y="72"/>
                      </a:lnTo>
                      <a:lnTo>
                        <a:pt x="31" y="70"/>
                      </a:lnTo>
                      <a:lnTo>
                        <a:pt x="35" y="69"/>
                      </a:lnTo>
                      <a:lnTo>
                        <a:pt x="39" y="67"/>
                      </a:lnTo>
                      <a:lnTo>
                        <a:pt x="43" y="63"/>
                      </a:lnTo>
                      <a:lnTo>
                        <a:pt x="46" y="59"/>
                      </a:lnTo>
                      <a:lnTo>
                        <a:pt x="48" y="53"/>
                      </a:lnTo>
                      <a:lnTo>
                        <a:pt x="50" y="47"/>
                      </a:lnTo>
                      <a:lnTo>
                        <a:pt x="62" y="1"/>
                      </a:lnTo>
                      <a:lnTo>
                        <a:pt x="60" y="3"/>
                      </a:lnTo>
                      <a:lnTo>
                        <a:pt x="58" y="5"/>
                      </a:lnTo>
                      <a:lnTo>
                        <a:pt x="54" y="5"/>
                      </a:lnTo>
                      <a:lnTo>
                        <a:pt x="52" y="5"/>
                      </a:lnTo>
                      <a:lnTo>
                        <a:pt x="48" y="7"/>
                      </a:lnTo>
                      <a:lnTo>
                        <a:pt x="45" y="7"/>
                      </a:lnTo>
                      <a:lnTo>
                        <a:pt x="41" y="7"/>
                      </a:lnTo>
                      <a:lnTo>
                        <a:pt x="37" y="7"/>
                      </a:lnTo>
                      <a:lnTo>
                        <a:pt x="33" y="7"/>
                      </a:lnTo>
                      <a:lnTo>
                        <a:pt x="27" y="7"/>
                      </a:lnTo>
                      <a:lnTo>
                        <a:pt x="23" y="7"/>
                      </a:lnTo>
                      <a:lnTo>
                        <a:pt x="20" y="5"/>
                      </a:lnTo>
                      <a:lnTo>
                        <a:pt x="16" y="3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C02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81">
                  <a:extLst>
                    <a:ext uri="{FF2B5EF4-FFF2-40B4-BE49-F238E27FC236}">
                      <a16:creationId xmlns:a16="http://schemas.microsoft.com/office/drawing/2014/main" id="{82B1F373-029E-40D2-82B3-4840B8BAF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3293"/>
                  <a:ext cx="164" cy="56"/>
                </a:xfrm>
                <a:custGeom>
                  <a:avLst/>
                  <a:gdLst>
                    <a:gd name="T0" fmla="*/ 2147483647 w 52"/>
                    <a:gd name="T1" fmla="*/ 0 h 17"/>
                    <a:gd name="T2" fmla="*/ 2147483647 w 52"/>
                    <a:gd name="T3" fmla="*/ 0 h 17"/>
                    <a:gd name="T4" fmla="*/ 2147483647 w 52"/>
                    <a:gd name="T5" fmla="*/ 2147483647 h 17"/>
                    <a:gd name="T6" fmla="*/ 2147483647 w 52"/>
                    <a:gd name="T7" fmla="*/ 2147483647 h 17"/>
                    <a:gd name="T8" fmla="*/ 2147483647 w 52"/>
                    <a:gd name="T9" fmla="*/ 2147483647 h 17"/>
                    <a:gd name="T10" fmla="*/ 2147483647 w 52"/>
                    <a:gd name="T11" fmla="*/ 2147483647 h 17"/>
                    <a:gd name="T12" fmla="*/ 2147483647 w 52"/>
                    <a:gd name="T13" fmla="*/ 2147483647 h 17"/>
                    <a:gd name="T14" fmla="*/ 2147483647 w 52"/>
                    <a:gd name="T15" fmla="*/ 2147483647 h 17"/>
                    <a:gd name="T16" fmla="*/ 2147483647 w 52"/>
                    <a:gd name="T17" fmla="*/ 2147483647 h 17"/>
                    <a:gd name="T18" fmla="*/ 0 w 52"/>
                    <a:gd name="T19" fmla="*/ 2147483647 h 17"/>
                    <a:gd name="T20" fmla="*/ 2147483647 w 52"/>
                    <a:gd name="T21" fmla="*/ 2147483647 h 17"/>
                    <a:gd name="T22" fmla="*/ 2147483647 w 52"/>
                    <a:gd name="T23" fmla="*/ 2147483647 h 17"/>
                    <a:gd name="T24" fmla="*/ 2147483647 w 52"/>
                    <a:gd name="T25" fmla="*/ 2147483647 h 17"/>
                    <a:gd name="T26" fmla="*/ 2147483647 w 52"/>
                    <a:gd name="T27" fmla="*/ 2147483647 h 17"/>
                    <a:gd name="T28" fmla="*/ 2147483647 w 52"/>
                    <a:gd name="T29" fmla="*/ 2147483647 h 17"/>
                    <a:gd name="T30" fmla="*/ 2147483647 w 52"/>
                    <a:gd name="T31" fmla="*/ 2147483647 h 17"/>
                    <a:gd name="T32" fmla="*/ 2147483647 w 52"/>
                    <a:gd name="T33" fmla="*/ 2147483647 h 17"/>
                    <a:gd name="T34" fmla="*/ 2147483647 w 52"/>
                    <a:gd name="T35" fmla="*/ 2147483647 h 17"/>
                    <a:gd name="T36" fmla="*/ 2147483647 w 52"/>
                    <a:gd name="T37" fmla="*/ 2147483647 h 17"/>
                    <a:gd name="T38" fmla="*/ 2147483647 w 52"/>
                    <a:gd name="T39" fmla="*/ 2147483647 h 17"/>
                    <a:gd name="T40" fmla="*/ 2147483647 w 52"/>
                    <a:gd name="T41" fmla="*/ 2147483647 h 17"/>
                    <a:gd name="T42" fmla="*/ 2147483647 w 52"/>
                    <a:gd name="T43" fmla="*/ 2147483647 h 17"/>
                    <a:gd name="T44" fmla="*/ 2147483647 w 52"/>
                    <a:gd name="T45" fmla="*/ 2147483647 h 17"/>
                    <a:gd name="T46" fmla="*/ 2147483647 w 52"/>
                    <a:gd name="T47" fmla="*/ 2147483647 h 17"/>
                    <a:gd name="T48" fmla="*/ 2147483647 w 52"/>
                    <a:gd name="T49" fmla="*/ 2147483647 h 17"/>
                    <a:gd name="T50" fmla="*/ 2147483647 w 52"/>
                    <a:gd name="T51" fmla="*/ 2147483647 h 17"/>
                    <a:gd name="T52" fmla="*/ 2147483647 w 52"/>
                    <a:gd name="T53" fmla="*/ 2147483647 h 17"/>
                    <a:gd name="T54" fmla="*/ 2147483647 w 52"/>
                    <a:gd name="T55" fmla="*/ 2147483647 h 17"/>
                    <a:gd name="T56" fmla="*/ 2147483647 w 52"/>
                    <a:gd name="T57" fmla="*/ 2147483647 h 17"/>
                    <a:gd name="T58" fmla="*/ 2147483647 w 52"/>
                    <a:gd name="T59" fmla="*/ 2147483647 h 17"/>
                    <a:gd name="T60" fmla="*/ 2147483647 w 52"/>
                    <a:gd name="T61" fmla="*/ 2147483647 h 17"/>
                    <a:gd name="T62" fmla="*/ 2147483647 w 52"/>
                    <a:gd name="T63" fmla="*/ 2147483647 h 17"/>
                    <a:gd name="T64" fmla="*/ 2147483647 w 52"/>
                    <a:gd name="T65" fmla="*/ 2147483647 h 17"/>
                    <a:gd name="T66" fmla="*/ 2147483647 w 52"/>
                    <a:gd name="T67" fmla="*/ 0 h 17"/>
                    <a:gd name="T68" fmla="*/ 2147483647 w 52"/>
                    <a:gd name="T69" fmla="*/ 0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2"/>
                    <a:gd name="T106" fmla="*/ 0 h 17"/>
                    <a:gd name="T107" fmla="*/ 52 w 52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2" h="17">
                      <a:moveTo>
                        <a:pt x="27" y="0"/>
                      </a:move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10" y="15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23" y="17"/>
                      </a:lnTo>
                      <a:lnTo>
                        <a:pt x="27" y="17"/>
                      </a:lnTo>
                      <a:lnTo>
                        <a:pt x="31" y="17"/>
                      </a:lnTo>
                      <a:lnTo>
                        <a:pt x="35" y="17"/>
                      </a:lnTo>
                      <a:lnTo>
                        <a:pt x="38" y="17"/>
                      </a:lnTo>
                      <a:lnTo>
                        <a:pt x="42" y="15"/>
                      </a:lnTo>
                      <a:lnTo>
                        <a:pt x="44" y="15"/>
                      </a:lnTo>
                      <a:lnTo>
                        <a:pt x="48" y="15"/>
                      </a:lnTo>
                      <a:lnTo>
                        <a:pt x="50" y="13"/>
                      </a:lnTo>
                      <a:lnTo>
                        <a:pt x="52" y="11"/>
                      </a:lnTo>
                      <a:lnTo>
                        <a:pt x="52" y="6"/>
                      </a:lnTo>
                      <a:lnTo>
                        <a:pt x="50" y="4"/>
                      </a:lnTo>
                      <a:lnTo>
                        <a:pt x="46" y="4"/>
                      </a:lnTo>
                      <a:lnTo>
                        <a:pt x="44" y="2"/>
                      </a:lnTo>
                      <a:lnTo>
                        <a:pt x="40" y="2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C0A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2">
                  <a:extLst>
                    <a:ext uri="{FF2B5EF4-FFF2-40B4-BE49-F238E27FC236}">
                      <a16:creationId xmlns:a16="http://schemas.microsoft.com/office/drawing/2014/main" id="{EEAE3E13-7247-4623-921D-4536200CDA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7" y="2498"/>
                  <a:ext cx="340" cy="181"/>
                </a:xfrm>
                <a:custGeom>
                  <a:avLst/>
                  <a:gdLst>
                    <a:gd name="T0" fmla="*/ 2147483647 w 107"/>
                    <a:gd name="T1" fmla="*/ 2147483647 h 54"/>
                    <a:gd name="T2" fmla="*/ 2147483647 w 107"/>
                    <a:gd name="T3" fmla="*/ 2147483647 h 54"/>
                    <a:gd name="T4" fmla="*/ 2147483647 w 107"/>
                    <a:gd name="T5" fmla="*/ 2147483647 h 54"/>
                    <a:gd name="T6" fmla="*/ 2147483647 w 107"/>
                    <a:gd name="T7" fmla="*/ 2147483647 h 54"/>
                    <a:gd name="T8" fmla="*/ 2147483647 w 107"/>
                    <a:gd name="T9" fmla="*/ 2147483647 h 54"/>
                    <a:gd name="T10" fmla="*/ 2147483647 w 107"/>
                    <a:gd name="T11" fmla="*/ 2147483647 h 54"/>
                    <a:gd name="T12" fmla="*/ 2147483647 w 107"/>
                    <a:gd name="T13" fmla="*/ 2147483647 h 54"/>
                    <a:gd name="T14" fmla="*/ 2147483647 w 107"/>
                    <a:gd name="T15" fmla="*/ 2147483647 h 54"/>
                    <a:gd name="T16" fmla="*/ 2147483647 w 107"/>
                    <a:gd name="T17" fmla="*/ 2147483647 h 54"/>
                    <a:gd name="T18" fmla="*/ 2147483647 w 107"/>
                    <a:gd name="T19" fmla="*/ 2147483647 h 54"/>
                    <a:gd name="T20" fmla="*/ 2147483647 w 107"/>
                    <a:gd name="T21" fmla="*/ 2147483647 h 54"/>
                    <a:gd name="T22" fmla="*/ 2147483647 w 107"/>
                    <a:gd name="T23" fmla="*/ 2147483647 h 54"/>
                    <a:gd name="T24" fmla="*/ 0 w 107"/>
                    <a:gd name="T25" fmla="*/ 2147483647 h 54"/>
                    <a:gd name="T26" fmla="*/ 0 w 107"/>
                    <a:gd name="T27" fmla="*/ 2147483647 h 54"/>
                    <a:gd name="T28" fmla="*/ 0 w 107"/>
                    <a:gd name="T29" fmla="*/ 2147483647 h 54"/>
                    <a:gd name="T30" fmla="*/ 0 w 107"/>
                    <a:gd name="T31" fmla="*/ 2147483647 h 54"/>
                    <a:gd name="T32" fmla="*/ 2147483647 w 107"/>
                    <a:gd name="T33" fmla="*/ 2147483647 h 54"/>
                    <a:gd name="T34" fmla="*/ 2147483647 w 107"/>
                    <a:gd name="T35" fmla="*/ 2147483647 h 54"/>
                    <a:gd name="T36" fmla="*/ 2147483647 w 107"/>
                    <a:gd name="T37" fmla="*/ 2147483647 h 54"/>
                    <a:gd name="T38" fmla="*/ 2147483647 w 107"/>
                    <a:gd name="T39" fmla="*/ 2147483647 h 54"/>
                    <a:gd name="T40" fmla="*/ 2147483647 w 107"/>
                    <a:gd name="T41" fmla="*/ 0 h 54"/>
                    <a:gd name="T42" fmla="*/ 2147483647 w 107"/>
                    <a:gd name="T43" fmla="*/ 0 h 54"/>
                    <a:gd name="T44" fmla="*/ 2147483647 w 107"/>
                    <a:gd name="T45" fmla="*/ 0 h 54"/>
                    <a:gd name="T46" fmla="*/ 2147483647 w 107"/>
                    <a:gd name="T47" fmla="*/ 2147483647 h 54"/>
                    <a:gd name="T48" fmla="*/ 2147483647 w 107"/>
                    <a:gd name="T49" fmla="*/ 2147483647 h 54"/>
                    <a:gd name="T50" fmla="*/ 2147483647 w 107"/>
                    <a:gd name="T51" fmla="*/ 2147483647 h 54"/>
                    <a:gd name="T52" fmla="*/ 2147483647 w 107"/>
                    <a:gd name="T53" fmla="*/ 2147483647 h 54"/>
                    <a:gd name="T54" fmla="*/ 2147483647 w 107"/>
                    <a:gd name="T55" fmla="*/ 2147483647 h 54"/>
                    <a:gd name="T56" fmla="*/ 2147483647 w 107"/>
                    <a:gd name="T57" fmla="*/ 2147483647 h 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7"/>
                    <a:gd name="T88" fmla="*/ 0 h 54"/>
                    <a:gd name="T89" fmla="*/ 107 w 107"/>
                    <a:gd name="T90" fmla="*/ 54 h 5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7" h="54">
                      <a:moveTo>
                        <a:pt x="105" y="41"/>
                      </a:moveTo>
                      <a:lnTo>
                        <a:pt x="105" y="44"/>
                      </a:lnTo>
                      <a:lnTo>
                        <a:pt x="103" y="46"/>
                      </a:lnTo>
                      <a:lnTo>
                        <a:pt x="101" y="50"/>
                      </a:lnTo>
                      <a:lnTo>
                        <a:pt x="100" y="50"/>
                      </a:lnTo>
                      <a:lnTo>
                        <a:pt x="96" y="52"/>
                      </a:lnTo>
                      <a:lnTo>
                        <a:pt x="92" y="54"/>
                      </a:lnTo>
                      <a:lnTo>
                        <a:pt x="88" y="54"/>
                      </a:lnTo>
                      <a:lnTo>
                        <a:pt x="86" y="54"/>
                      </a:lnTo>
                      <a:lnTo>
                        <a:pt x="11" y="35"/>
                      </a:lnTo>
                      <a:lnTo>
                        <a:pt x="6" y="33"/>
                      </a:lnTo>
                      <a:lnTo>
                        <a:pt x="2" y="27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94" y="19"/>
                      </a:lnTo>
                      <a:lnTo>
                        <a:pt x="100" y="21"/>
                      </a:lnTo>
                      <a:lnTo>
                        <a:pt x="105" y="27"/>
                      </a:lnTo>
                      <a:lnTo>
                        <a:pt x="107" y="33"/>
                      </a:lnTo>
                      <a:lnTo>
                        <a:pt x="105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3">
                  <a:extLst>
                    <a:ext uri="{FF2B5EF4-FFF2-40B4-BE49-F238E27FC236}">
                      <a16:creationId xmlns:a16="http://schemas.microsoft.com/office/drawing/2014/main" id="{24E9F614-1ADE-42AF-862A-F3DDF85A0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8" y="2545"/>
                  <a:ext cx="258" cy="90"/>
                </a:xfrm>
                <a:custGeom>
                  <a:avLst/>
                  <a:gdLst>
                    <a:gd name="T0" fmla="*/ 2147483647 w 81"/>
                    <a:gd name="T1" fmla="*/ 2147483647 h 27"/>
                    <a:gd name="T2" fmla="*/ 2147483647 w 81"/>
                    <a:gd name="T3" fmla="*/ 2147483647 h 27"/>
                    <a:gd name="T4" fmla="*/ 2147483647 w 81"/>
                    <a:gd name="T5" fmla="*/ 2147483647 h 27"/>
                    <a:gd name="T6" fmla="*/ 2147483647 w 81"/>
                    <a:gd name="T7" fmla="*/ 2147483647 h 27"/>
                    <a:gd name="T8" fmla="*/ 2147483647 w 81"/>
                    <a:gd name="T9" fmla="*/ 2147483647 h 27"/>
                    <a:gd name="T10" fmla="*/ 2147483647 w 81"/>
                    <a:gd name="T11" fmla="*/ 2147483647 h 27"/>
                    <a:gd name="T12" fmla="*/ 2147483647 w 81"/>
                    <a:gd name="T13" fmla="*/ 2147483647 h 27"/>
                    <a:gd name="T14" fmla="*/ 2147483647 w 81"/>
                    <a:gd name="T15" fmla="*/ 2147483647 h 27"/>
                    <a:gd name="T16" fmla="*/ 0 w 81"/>
                    <a:gd name="T17" fmla="*/ 2147483647 h 27"/>
                    <a:gd name="T18" fmla="*/ 0 w 81"/>
                    <a:gd name="T19" fmla="*/ 2147483647 h 27"/>
                    <a:gd name="T20" fmla="*/ 0 w 81"/>
                    <a:gd name="T21" fmla="*/ 2147483647 h 27"/>
                    <a:gd name="T22" fmla="*/ 0 w 81"/>
                    <a:gd name="T23" fmla="*/ 2147483647 h 27"/>
                    <a:gd name="T24" fmla="*/ 2147483647 w 81"/>
                    <a:gd name="T25" fmla="*/ 0 h 27"/>
                    <a:gd name="T26" fmla="*/ 2147483647 w 81"/>
                    <a:gd name="T27" fmla="*/ 0 h 27"/>
                    <a:gd name="T28" fmla="*/ 2147483647 w 81"/>
                    <a:gd name="T29" fmla="*/ 0 h 27"/>
                    <a:gd name="T30" fmla="*/ 2147483647 w 81"/>
                    <a:gd name="T31" fmla="*/ 2147483647 h 27"/>
                    <a:gd name="T32" fmla="*/ 2147483647 w 81"/>
                    <a:gd name="T33" fmla="*/ 2147483647 h 27"/>
                    <a:gd name="T34" fmla="*/ 2147483647 w 81"/>
                    <a:gd name="T35" fmla="*/ 2147483647 h 27"/>
                    <a:gd name="T36" fmla="*/ 2147483647 w 81"/>
                    <a:gd name="T37" fmla="*/ 2147483647 h 27"/>
                    <a:gd name="T38" fmla="*/ 2147483647 w 81"/>
                    <a:gd name="T39" fmla="*/ 2147483647 h 27"/>
                    <a:gd name="T40" fmla="*/ 2147483647 w 81"/>
                    <a:gd name="T41" fmla="*/ 2147483647 h 2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1"/>
                    <a:gd name="T64" fmla="*/ 0 h 27"/>
                    <a:gd name="T65" fmla="*/ 81 w 81"/>
                    <a:gd name="T66" fmla="*/ 27 h 2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1" h="27">
                      <a:moveTo>
                        <a:pt x="81" y="23"/>
                      </a:moveTo>
                      <a:lnTo>
                        <a:pt x="79" y="25"/>
                      </a:lnTo>
                      <a:lnTo>
                        <a:pt x="75" y="27"/>
                      </a:lnTo>
                      <a:lnTo>
                        <a:pt x="71" y="27"/>
                      </a:lnTo>
                      <a:lnTo>
                        <a:pt x="65" y="27"/>
                      </a:lnTo>
                      <a:lnTo>
                        <a:pt x="12" y="13"/>
                      </a:lnTo>
                      <a:lnTo>
                        <a:pt x="6" y="11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69" y="13"/>
                      </a:lnTo>
                      <a:lnTo>
                        <a:pt x="75" y="15"/>
                      </a:lnTo>
                      <a:lnTo>
                        <a:pt x="77" y="17"/>
                      </a:lnTo>
                      <a:lnTo>
                        <a:pt x="81" y="21"/>
                      </a:lnTo>
                      <a:lnTo>
                        <a:pt x="81" y="23"/>
                      </a:lnTo>
                      <a:close/>
                    </a:path>
                  </a:pathLst>
                </a:custGeom>
                <a:solidFill>
                  <a:srgbClr val="9EF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4">
                  <a:extLst>
                    <a:ext uri="{FF2B5EF4-FFF2-40B4-BE49-F238E27FC236}">
                      <a16:creationId xmlns:a16="http://schemas.microsoft.com/office/drawing/2014/main" id="{5C3AED33-70E9-4B43-A5AD-E9C7F1EF4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5" y="3349"/>
                  <a:ext cx="53" cy="104"/>
                </a:xfrm>
                <a:custGeom>
                  <a:avLst/>
                  <a:gdLst>
                    <a:gd name="T0" fmla="*/ 0 w 17"/>
                    <a:gd name="T1" fmla="*/ 2147483647 h 31"/>
                    <a:gd name="T2" fmla="*/ 0 w 17"/>
                    <a:gd name="T3" fmla="*/ 2147483647 h 31"/>
                    <a:gd name="T4" fmla="*/ 0 w 17"/>
                    <a:gd name="T5" fmla="*/ 2147483647 h 31"/>
                    <a:gd name="T6" fmla="*/ 2147483647 w 17"/>
                    <a:gd name="T7" fmla="*/ 2147483647 h 31"/>
                    <a:gd name="T8" fmla="*/ 2147483647 w 17"/>
                    <a:gd name="T9" fmla="*/ 2147483647 h 31"/>
                    <a:gd name="T10" fmla="*/ 2147483647 w 17"/>
                    <a:gd name="T11" fmla="*/ 2147483647 h 31"/>
                    <a:gd name="T12" fmla="*/ 2147483647 w 17"/>
                    <a:gd name="T13" fmla="*/ 2147483647 h 31"/>
                    <a:gd name="T14" fmla="*/ 2147483647 w 17"/>
                    <a:gd name="T15" fmla="*/ 2147483647 h 31"/>
                    <a:gd name="T16" fmla="*/ 2147483647 w 17"/>
                    <a:gd name="T17" fmla="*/ 2147483647 h 31"/>
                    <a:gd name="T18" fmla="*/ 2147483647 w 17"/>
                    <a:gd name="T19" fmla="*/ 0 h 31"/>
                    <a:gd name="T20" fmla="*/ 2147483647 w 17"/>
                    <a:gd name="T21" fmla="*/ 0 h 31"/>
                    <a:gd name="T22" fmla="*/ 2147483647 w 17"/>
                    <a:gd name="T23" fmla="*/ 0 h 31"/>
                    <a:gd name="T24" fmla="*/ 2147483647 w 17"/>
                    <a:gd name="T25" fmla="*/ 0 h 31"/>
                    <a:gd name="T26" fmla="*/ 2147483647 w 17"/>
                    <a:gd name="T27" fmla="*/ 0 h 31"/>
                    <a:gd name="T28" fmla="*/ 0 w 17"/>
                    <a:gd name="T29" fmla="*/ 2147483647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31"/>
                    <a:gd name="T47" fmla="*/ 17 w 17"/>
                    <a:gd name="T48" fmla="*/ 31 h 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31">
                      <a:moveTo>
                        <a:pt x="0" y="25"/>
                      </a:move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4" y="31"/>
                      </a:lnTo>
                      <a:lnTo>
                        <a:pt x="6" y="31"/>
                      </a:lnTo>
                      <a:lnTo>
                        <a:pt x="8" y="31"/>
                      </a:lnTo>
                      <a:lnTo>
                        <a:pt x="10" y="29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5">
                  <a:extLst>
                    <a:ext uri="{FF2B5EF4-FFF2-40B4-BE49-F238E27FC236}">
                      <a16:creationId xmlns:a16="http://schemas.microsoft.com/office/drawing/2014/main" id="{7F53B9B1-DE28-4DC6-B064-C9DE6A207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3" y="2686"/>
                  <a:ext cx="168" cy="613"/>
                </a:xfrm>
                <a:custGeom>
                  <a:avLst/>
                  <a:gdLst>
                    <a:gd name="T0" fmla="*/ 2147483647 w 53"/>
                    <a:gd name="T1" fmla="*/ 0 h 184"/>
                    <a:gd name="T2" fmla="*/ 2147483647 w 53"/>
                    <a:gd name="T3" fmla="*/ 0 h 184"/>
                    <a:gd name="T4" fmla="*/ 2147483647 w 53"/>
                    <a:gd name="T5" fmla="*/ 0 h 184"/>
                    <a:gd name="T6" fmla="*/ 2147483647 w 53"/>
                    <a:gd name="T7" fmla="*/ 2147483647 h 184"/>
                    <a:gd name="T8" fmla="*/ 2147483647 w 53"/>
                    <a:gd name="T9" fmla="*/ 2147483647 h 184"/>
                    <a:gd name="T10" fmla="*/ 0 w 53"/>
                    <a:gd name="T11" fmla="*/ 2147483647 h 184"/>
                    <a:gd name="T12" fmla="*/ 2147483647 w 53"/>
                    <a:gd name="T13" fmla="*/ 2147483647 h 184"/>
                    <a:gd name="T14" fmla="*/ 2147483647 w 53"/>
                    <a:gd name="T15" fmla="*/ 2147483647 h 184"/>
                    <a:gd name="T16" fmla="*/ 2147483647 w 53"/>
                    <a:gd name="T17" fmla="*/ 2147483647 h 184"/>
                    <a:gd name="T18" fmla="*/ 2147483647 w 53"/>
                    <a:gd name="T19" fmla="*/ 2147483647 h 184"/>
                    <a:gd name="T20" fmla="*/ 2147483647 w 53"/>
                    <a:gd name="T21" fmla="*/ 2147483647 h 184"/>
                    <a:gd name="T22" fmla="*/ 2147483647 w 53"/>
                    <a:gd name="T23" fmla="*/ 2147483647 h 184"/>
                    <a:gd name="T24" fmla="*/ 2147483647 w 53"/>
                    <a:gd name="T25" fmla="*/ 2147483647 h 184"/>
                    <a:gd name="T26" fmla="*/ 2147483647 w 53"/>
                    <a:gd name="T27" fmla="*/ 0 h 184"/>
                    <a:gd name="T28" fmla="*/ 2147483647 w 53"/>
                    <a:gd name="T29" fmla="*/ 0 h 18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3"/>
                    <a:gd name="T46" fmla="*/ 0 h 184"/>
                    <a:gd name="T47" fmla="*/ 53 w 53"/>
                    <a:gd name="T48" fmla="*/ 184 h 18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3" h="184">
                      <a:moveTo>
                        <a:pt x="49" y="0"/>
                      </a:move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4" y="2"/>
                      </a:lnTo>
                      <a:lnTo>
                        <a:pt x="44" y="4"/>
                      </a:lnTo>
                      <a:lnTo>
                        <a:pt x="0" y="182"/>
                      </a:lnTo>
                      <a:lnTo>
                        <a:pt x="1" y="184"/>
                      </a:lnTo>
                      <a:lnTo>
                        <a:pt x="3" y="184"/>
                      </a:lnTo>
                      <a:lnTo>
                        <a:pt x="5" y="184"/>
                      </a:lnTo>
                      <a:lnTo>
                        <a:pt x="7" y="184"/>
                      </a:lnTo>
                      <a:lnTo>
                        <a:pt x="53" y="6"/>
                      </a:lnTo>
                      <a:lnTo>
                        <a:pt x="53" y="4"/>
                      </a:lnTo>
                      <a:lnTo>
                        <a:pt x="51" y="2"/>
                      </a:lnTo>
                      <a:lnTo>
                        <a:pt x="51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1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86">
                  <a:extLst>
                    <a:ext uri="{FF2B5EF4-FFF2-40B4-BE49-F238E27FC236}">
                      <a16:creationId xmlns:a16="http://schemas.microsoft.com/office/drawing/2014/main" id="{DAC5BE39-F5E3-4169-8E40-E0D8B7D9C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3293"/>
                  <a:ext cx="42" cy="56"/>
                </a:xfrm>
                <a:custGeom>
                  <a:avLst/>
                  <a:gdLst>
                    <a:gd name="T0" fmla="*/ 0 w 13"/>
                    <a:gd name="T1" fmla="*/ 2147483647 h 17"/>
                    <a:gd name="T2" fmla="*/ 2147483647 w 13"/>
                    <a:gd name="T3" fmla="*/ 2147483647 h 17"/>
                    <a:gd name="T4" fmla="*/ 2147483647 w 13"/>
                    <a:gd name="T5" fmla="*/ 2147483647 h 17"/>
                    <a:gd name="T6" fmla="*/ 2147483647 w 13"/>
                    <a:gd name="T7" fmla="*/ 2147483647 h 17"/>
                    <a:gd name="T8" fmla="*/ 2147483647 w 13"/>
                    <a:gd name="T9" fmla="*/ 2147483647 h 17"/>
                    <a:gd name="T10" fmla="*/ 2147483647 w 13"/>
                    <a:gd name="T11" fmla="*/ 2147483647 h 17"/>
                    <a:gd name="T12" fmla="*/ 2147483647 w 13"/>
                    <a:gd name="T13" fmla="*/ 2147483647 h 17"/>
                    <a:gd name="T14" fmla="*/ 2147483647 w 13"/>
                    <a:gd name="T15" fmla="*/ 2147483647 h 17"/>
                    <a:gd name="T16" fmla="*/ 2147483647 w 13"/>
                    <a:gd name="T17" fmla="*/ 2147483647 h 17"/>
                    <a:gd name="T18" fmla="*/ 2147483647 w 13"/>
                    <a:gd name="T19" fmla="*/ 0 h 17"/>
                    <a:gd name="T20" fmla="*/ 0 w 13"/>
                    <a:gd name="T21" fmla="*/ 2147483647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7"/>
                    <a:gd name="T35" fmla="*/ 13 w 13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7">
                      <a:moveTo>
                        <a:pt x="0" y="17"/>
                      </a:move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7" y="17"/>
                      </a:lnTo>
                      <a:lnTo>
                        <a:pt x="11" y="17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19E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73C4EEED-AE0A-4E12-B456-6E47C2607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736600" cy="70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</a:pPr>
              <a:r>
                <a:rPr lang="en-US" altLang="en-US" sz="6000" b="1">
                  <a:solidFill>
                    <a:srgbClr val="FF0000"/>
                  </a:solidFill>
                  <a:latin typeface="Arial Narrow" pitchFamily="34" charset="0"/>
                </a:rPr>
                <a:t>_</a:t>
              </a:r>
            </a:p>
          </p:txBody>
        </p:sp>
        <p:sp>
          <p:nvSpPr>
            <p:cNvPr id="32" name="Text Box 88">
              <a:extLst>
                <a:ext uri="{FF2B5EF4-FFF2-40B4-BE49-F238E27FC236}">
                  <a16:creationId xmlns:a16="http://schemas.microsoft.com/office/drawing/2014/main" id="{585190D4-5BCD-411C-8B86-FC0959669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467600" y="4876800"/>
              <a:ext cx="838200" cy="70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</a:pPr>
              <a:r>
                <a:rPr lang="en-US" altLang="en-US" sz="6000" b="1">
                  <a:solidFill>
                    <a:srgbClr val="FF0000"/>
                  </a:solidFill>
                  <a:latin typeface="Arial Narrow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279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413C-2CC6-4319-A0CC-451C562D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Proficiency Testing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AF58F-E44A-4AB7-90E8-C4068456F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4994274"/>
          </a:xfrm>
        </p:spPr>
        <p:txBody>
          <a:bodyPr/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000000"/>
                </a:solidFill>
              </a:rPr>
              <a:t>NIP sends panels of “unknown” specimens to HIV Rapid Testing service providers</a:t>
            </a:r>
          </a:p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000000"/>
                </a:solidFill>
              </a:rPr>
              <a:t>HIV Rapid Testing sites perform HIV Rapid Tests and provide results back to NIP</a:t>
            </a:r>
          </a:p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000000"/>
                </a:solidFill>
              </a:rPr>
              <a:t>NIP provides feedback to the HIV Rapid Testing site</a:t>
            </a:r>
          </a:p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000000"/>
                </a:solidFill>
              </a:rPr>
              <a:t>Results are often compared across several HIV Rapid Testing sites</a:t>
            </a:r>
          </a:p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2200" dirty="0">
                <a:solidFill>
                  <a:srgbClr val="000000"/>
                </a:solidFill>
              </a:rPr>
              <a:t>After performing proficiency tests, panels are not  discarded until feedback is received from NIP.</a:t>
            </a:r>
          </a:p>
        </p:txBody>
      </p:sp>
      <p:sp>
        <p:nvSpPr>
          <p:cNvPr id="5" name="Oval 6" descr="Canvas">
            <a:extLst>
              <a:ext uri="{FF2B5EF4-FFF2-40B4-BE49-F238E27FC236}">
                <a16:creationId xmlns:a16="http://schemas.microsoft.com/office/drawing/2014/main" id="{85D324E2-6442-4D67-9E60-A05729468B0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924128" y="1605063"/>
            <a:ext cx="3326859" cy="3822971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spcAft>
                <a:spcPct val="15000"/>
              </a:spcAft>
              <a:buClr>
                <a:srgbClr val="FFD911"/>
              </a:buClr>
              <a:buSzPct val="95000"/>
            </a:pPr>
            <a:endParaRPr lang="en-US" altLang="en-US" sz="1000" b="1" dirty="0">
              <a:latin typeface="Arial Narrow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spcAft>
                <a:spcPct val="15000"/>
              </a:spcAft>
              <a:buClr>
                <a:srgbClr val="FFD911"/>
              </a:buClr>
              <a:buSzPct val="95000"/>
            </a:pPr>
            <a:r>
              <a:rPr lang="en-US" altLang="en-US" sz="2800" b="1" dirty="0">
                <a:latin typeface="Arial Narrow" pitchFamily="34" charset="0"/>
              </a:rPr>
              <a:t>Proficiency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FFD911"/>
              </a:buClr>
              <a:buSzPct val="95000"/>
            </a:pPr>
            <a:r>
              <a:rPr lang="en-US" altLang="en-US" sz="2800" b="1" dirty="0">
                <a:latin typeface="Arial Narrow" pitchFamily="34" charset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58317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1026"/>
          <p:cNvSpPr>
            <a:spLocks noGrp="1" noChangeArrowheads="1"/>
          </p:cNvSpPr>
          <p:nvPr>
            <p:ph type="title" sz="quarter"/>
          </p:nvPr>
        </p:nvSpPr>
        <p:spPr>
          <a:xfrm>
            <a:off x="811352" y="-15106"/>
            <a:ext cx="10313848" cy="8274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 Proficiency Testing</a:t>
            </a:r>
            <a:endParaRPr lang="en-US" sz="3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B92ACA-B834-42AF-B455-E1032C670B6B}"/>
              </a:ext>
            </a:extLst>
          </p:cNvPr>
          <p:cNvGrpSpPr/>
          <p:nvPr/>
        </p:nvGrpSpPr>
        <p:grpSpPr>
          <a:xfrm>
            <a:off x="1056831" y="1137510"/>
            <a:ext cx="2591041" cy="2971800"/>
            <a:chOff x="372268" y="3657600"/>
            <a:chExt cx="1735932" cy="29718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5A76226-3634-4AEC-8E28-DE8461CA6C61}"/>
                </a:ext>
              </a:extLst>
            </p:cNvPr>
            <p:cNvGrpSpPr/>
            <p:nvPr/>
          </p:nvGrpSpPr>
          <p:grpSpPr>
            <a:xfrm>
              <a:off x="1295400" y="3796477"/>
              <a:ext cx="812800" cy="2741483"/>
              <a:chOff x="1295400" y="3796477"/>
              <a:chExt cx="812800" cy="2741483"/>
            </a:xfrm>
          </p:grpSpPr>
          <p:pic>
            <p:nvPicPr>
              <p:cNvPr id="24" name="Picture 33" descr="RT photos 490">
                <a:extLst>
                  <a:ext uri="{FF2B5EF4-FFF2-40B4-BE49-F238E27FC236}">
                    <a16:creationId xmlns:a16="http://schemas.microsoft.com/office/drawing/2014/main" id="{3B31FD08-27BF-49F6-9BF5-BE2FDEC7B5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57" t="36253" r="75296"/>
              <a:stretch/>
            </p:blipFill>
            <p:spPr bwMode="auto">
              <a:xfrm>
                <a:off x="1387474" y="3886200"/>
                <a:ext cx="593725" cy="2651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1061">
                <a:extLst>
                  <a:ext uri="{FF2B5EF4-FFF2-40B4-BE49-F238E27FC236}">
                    <a16:creationId xmlns:a16="http://schemas.microsoft.com/office/drawing/2014/main" id="{46A353BF-EF07-47A8-96FE-985100AEB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3796477"/>
                <a:ext cx="812800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</a:pPr>
                <a:r>
                  <a:rPr lang="en-US" altLang="en-US" b="1" dirty="0">
                    <a:latin typeface="Arial Narrow" pitchFamily="34" charset="0"/>
                  </a:rPr>
                  <a:t>+</a:t>
                </a:r>
              </a:p>
            </p:txBody>
          </p:sp>
          <p:sp>
            <p:nvSpPr>
              <p:cNvPr id="26" name="Line 1070">
                <a:extLst>
                  <a:ext uri="{FF2B5EF4-FFF2-40B4-BE49-F238E27FC236}">
                    <a16:creationId xmlns:a16="http://schemas.microsoft.com/office/drawing/2014/main" id="{53B5F957-3527-4808-879E-FED8EA9E7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4000" y="4495800"/>
                <a:ext cx="365760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Line 1070">
                <a:extLst>
                  <a:ext uri="{FF2B5EF4-FFF2-40B4-BE49-F238E27FC236}">
                    <a16:creationId xmlns:a16="http://schemas.microsoft.com/office/drawing/2014/main" id="{E8065F3C-B6C0-466C-BE57-412AF54D8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4000" y="4800600"/>
                <a:ext cx="365760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65BE7CC-C27C-4E0C-B127-64690E95E067}"/>
                </a:ext>
              </a:extLst>
            </p:cNvPr>
            <p:cNvGrpSpPr/>
            <p:nvPr/>
          </p:nvGrpSpPr>
          <p:grpSpPr>
            <a:xfrm>
              <a:off x="372268" y="3657600"/>
              <a:ext cx="796131" cy="2971800"/>
              <a:chOff x="372268" y="3657600"/>
              <a:chExt cx="796131" cy="29718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18E668D6-4B1C-453B-AF08-7CDCF016723D}"/>
                  </a:ext>
                </a:extLst>
              </p:cNvPr>
              <p:cNvGrpSpPr/>
              <p:nvPr/>
            </p:nvGrpSpPr>
            <p:grpSpPr>
              <a:xfrm>
                <a:off x="510182" y="3794760"/>
                <a:ext cx="554170" cy="2834640"/>
                <a:chOff x="510182" y="3794760"/>
                <a:chExt cx="554170" cy="2834640"/>
              </a:xfrm>
            </p:grpSpPr>
            <p:pic>
              <p:nvPicPr>
                <p:cNvPr id="29" name="Picture 2">
                  <a:extLst>
                    <a:ext uri="{FF2B5EF4-FFF2-40B4-BE49-F238E27FC236}">
                      <a16:creationId xmlns:a16="http://schemas.microsoft.com/office/drawing/2014/main" id="{25478BBC-BD66-443F-9113-683CB9156E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24" t="37602" r="27044"/>
                <a:stretch/>
              </p:blipFill>
              <p:spPr bwMode="auto">
                <a:xfrm>
                  <a:off x="510182" y="3794760"/>
                  <a:ext cx="554170" cy="2834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228" name="Line 1069"/>
                <p:cNvSpPr>
                  <a:spLocks noChangeShapeType="1"/>
                </p:cNvSpPr>
                <p:nvPr/>
              </p:nvSpPr>
              <p:spPr bwMode="auto">
                <a:xfrm>
                  <a:off x="615416" y="4495800"/>
                  <a:ext cx="331788" cy="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1" name="Text Box 1064">
                <a:extLst>
                  <a:ext uri="{FF2B5EF4-FFF2-40B4-BE49-F238E27FC236}">
                    <a16:creationId xmlns:a16="http://schemas.microsoft.com/office/drawing/2014/main" id="{479BA5D9-D648-40AA-B493-995CA2E71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268" y="3657600"/>
                <a:ext cx="796131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</a:pPr>
                <a:r>
                  <a:rPr lang="en-US" altLang="en-US" sz="4000" b="1" dirty="0">
                    <a:latin typeface="Arial Narrow" pitchFamily="34" charset="0"/>
                  </a:rPr>
                  <a:t>-</a:t>
                </a:r>
              </a:p>
            </p:txBody>
          </p:sp>
        </p:grpSp>
      </p:grpSp>
      <p:sp>
        <p:nvSpPr>
          <p:cNvPr id="38" name="Text Box 1041">
            <a:extLst>
              <a:ext uri="{FF2B5EF4-FFF2-40B4-BE49-F238E27FC236}">
                <a16:creationId xmlns:a16="http://schemas.microsoft.com/office/drawing/2014/main" id="{932E9B7B-85B7-4460-AC65-1B9B6FB99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573" y="1188360"/>
            <a:ext cx="7206427" cy="618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ct val="30000"/>
              </a:spcAft>
            </a:pPr>
            <a:r>
              <a:rPr lang="en-US" altLang="en-US" sz="2000" b="1" u="sng" dirty="0"/>
              <a:t>Static Sites Proficiency Panels</a:t>
            </a:r>
          </a:p>
          <a:p>
            <a:pPr marL="457200" indent="-457200">
              <a:spcBef>
                <a:spcPts val="3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Distributed on a quarterly basis (4 panels annually) with quality controls.</a:t>
            </a:r>
          </a:p>
          <a:p>
            <a:pPr marL="457200" indent="-457200">
              <a:spcBef>
                <a:spcPts val="3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488 sites:</a:t>
            </a:r>
          </a:p>
          <a:p>
            <a:pPr marL="914400" lvl="1" indent="-457200">
              <a:spcBef>
                <a:spcPts val="3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3 panel samples per site to accommodate 4 testers (4 PT forms).</a:t>
            </a:r>
          </a:p>
          <a:p>
            <a:pPr marL="914400" lvl="1" indent="-457200">
              <a:spcBef>
                <a:spcPts val="3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Extra panel samples attached and forwarded to sites with more than 4 testers.</a:t>
            </a:r>
          </a:p>
          <a:p>
            <a:pPr marL="914400" lvl="1" indent="-457200">
              <a:spcBef>
                <a:spcPts val="3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Average total of 1,464 vials prepared.</a:t>
            </a:r>
          </a:p>
          <a:p>
            <a:pPr lvl="1">
              <a:spcBef>
                <a:spcPts val="300"/>
              </a:spcBef>
              <a:spcAft>
                <a:spcPct val="30000"/>
              </a:spcAft>
            </a:pP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  <a:cs typeface="Arial"/>
              </a:rPr>
              <a:t>Community Based Partners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Distributed on a quarterly basis (4 panels annually).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690 testers: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3 panel samples per tester.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Arial"/>
              </a:rPr>
              <a:t>Total of 2,070 vials prepared.</a:t>
            </a:r>
          </a:p>
          <a:p>
            <a:pPr lvl="1">
              <a:spcBef>
                <a:spcPts val="300"/>
              </a:spcBef>
              <a:spcAft>
                <a:spcPct val="30000"/>
              </a:spcAft>
            </a:pPr>
            <a:endParaRPr lang="en-US" sz="2000" b="1" u="sng" dirty="0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pPr lvl="1"/>
            <a:endParaRPr lang="en-US" altLang="en-US" sz="2200" dirty="0"/>
          </a:p>
        </p:txBody>
      </p:sp>
      <p:pic>
        <p:nvPicPr>
          <p:cNvPr id="35" name="Picture 34" descr="G:\Wantai New Pics\Negative\20160929_103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0" t="2522" r="39697" b="4286"/>
          <a:stretch>
            <a:fillRect/>
          </a:stretch>
        </p:blipFill>
        <p:spPr bwMode="auto">
          <a:xfrm>
            <a:off x="371031" y="4358322"/>
            <a:ext cx="685800" cy="23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G:\Wantai New Pics\Positive\20160929_1032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7" t="2019" r="36971" b="3027"/>
          <a:stretch>
            <a:fillRect/>
          </a:stretch>
        </p:blipFill>
        <p:spPr bwMode="auto">
          <a:xfrm>
            <a:off x="1153706" y="4345983"/>
            <a:ext cx="641640" cy="23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Unigold result negativ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57" y="4403145"/>
            <a:ext cx="1371600" cy="233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8954" y="4419871"/>
            <a:ext cx="1295400" cy="2339976"/>
          </a:xfrm>
          <a:prstGeom prst="rect">
            <a:avLst/>
          </a:prstGeom>
        </p:spPr>
      </p:pic>
      <p:sp>
        <p:nvSpPr>
          <p:cNvPr id="44" name="Text Box 1061">
            <a:extLst>
              <a:ext uri="{FF2B5EF4-FFF2-40B4-BE49-F238E27FC236}">
                <a16:creationId xmlns:a16="http://schemas.microsoft.com/office/drawing/2014/main" id="{46A353BF-EF07-47A8-96FE-985100AE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254" y="4522456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en-US" altLang="en-US" b="1" dirty="0">
                <a:latin typeface="Arial Narrow" pitchFamily="34" charset="0"/>
              </a:rPr>
              <a:t>+</a:t>
            </a:r>
          </a:p>
        </p:txBody>
      </p:sp>
      <p:sp>
        <p:nvSpPr>
          <p:cNvPr id="45" name="Text Box 1061">
            <a:extLst>
              <a:ext uri="{FF2B5EF4-FFF2-40B4-BE49-F238E27FC236}">
                <a16:creationId xmlns:a16="http://schemas.microsoft.com/office/drawing/2014/main" id="{46A353BF-EF07-47A8-96FE-985100AE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450" y="429922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en-US" altLang="en-US" b="1" dirty="0">
                <a:latin typeface="Arial Narrow" pitchFamily="34" charset="0"/>
              </a:rPr>
              <a:t>+</a:t>
            </a:r>
          </a:p>
        </p:txBody>
      </p:sp>
      <p:sp>
        <p:nvSpPr>
          <p:cNvPr id="46" name="Text Box 1064">
            <a:extLst>
              <a:ext uri="{FF2B5EF4-FFF2-40B4-BE49-F238E27FC236}">
                <a16:creationId xmlns:a16="http://schemas.microsoft.com/office/drawing/2014/main" id="{479BA5D9-D648-40AA-B493-995CA2E7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068" y="4358322"/>
            <a:ext cx="79613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en-US" altLang="en-US" sz="4000" b="1" dirty="0">
                <a:latin typeface="Arial Narrow" pitchFamily="34" charset="0"/>
              </a:rPr>
              <a:t>-</a:t>
            </a:r>
          </a:p>
        </p:txBody>
      </p:sp>
      <p:sp>
        <p:nvSpPr>
          <p:cNvPr id="47" name="Text Box 1064">
            <a:extLst>
              <a:ext uri="{FF2B5EF4-FFF2-40B4-BE49-F238E27FC236}">
                <a16:creationId xmlns:a16="http://schemas.microsoft.com/office/drawing/2014/main" id="{479BA5D9-D648-40AA-B493-995CA2E7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18" y="4176983"/>
            <a:ext cx="79613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</a:pPr>
            <a:r>
              <a:rPr lang="en-US" altLang="en-US" sz="4000" b="1" dirty="0">
                <a:latin typeface="Arial Narrow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6130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E912-59AD-44DF-B935-BE108DA9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573256"/>
          </a:xfrm>
        </p:spPr>
        <p:txBody>
          <a:bodyPr/>
          <a:lstStyle/>
          <a:p>
            <a:r>
              <a:rPr lang="en-US" dirty="0"/>
              <a:t>Post-Market Surveillance (PMS)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9094D-1FB6-408C-97EE-BAC97165C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981834"/>
          </a:xfrm>
        </p:spPr>
        <p:txBody>
          <a:bodyPr/>
          <a:lstStyle/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US" sz="2200" b="1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Central Level PMS (</a:t>
            </a:r>
            <a:r>
              <a:rPr lang="en-US" sz="2200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At the Reference Laboratory)</a:t>
            </a:r>
            <a:endParaRPr lang="en-NA" sz="2200" kern="12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</a:pPr>
            <a:r>
              <a:rPr lang="en-US" sz="2200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Central Medical Stores (CMS) responsible for procuring HIV test kits.</a:t>
            </a:r>
            <a:endParaRPr lang="en-NA" sz="2200" kern="12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</a:pPr>
            <a:r>
              <a:rPr lang="en-US" sz="2200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CMS works closely with NIP National Ref Laboratory to;</a:t>
            </a:r>
          </a:p>
          <a:p>
            <a:pPr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ensure proactive PMS testing is conducted on all new lots of kits before they are dispatched for routine testing.</a:t>
            </a:r>
            <a:endParaRPr lang="en-NA" sz="1800" kern="12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</a:pPr>
            <a:r>
              <a:rPr lang="en-US" sz="2200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NIP is informed by CMS when new lot of HIV test kits are received.</a:t>
            </a:r>
            <a:endParaRPr lang="en-NA" sz="2200" kern="12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</a:pPr>
            <a:r>
              <a:rPr lang="en-US" sz="2200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NIP randomly selects 20 testing devices from the new lot;</a:t>
            </a:r>
          </a:p>
          <a:p>
            <a:pPr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use them to test well characterized samples (i. samples with known HIV results, ii. at least ten (10) should be HIV-positive, iii. same samples to be used for new lots of test kits).</a:t>
            </a:r>
            <a:endParaRPr lang="en-NA" sz="1800" kern="12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</a:pPr>
            <a:r>
              <a:rPr lang="en-US" sz="2200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When test devices are able to yield the expected results;</a:t>
            </a:r>
          </a:p>
          <a:p>
            <a:pPr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1800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The lot is deemed to have met the standard </a:t>
            </a:r>
          </a:p>
          <a:p>
            <a:pPr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en-US" sz="2200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Explicit records for PMS testing are maintained.</a:t>
            </a:r>
            <a:endParaRPr lang="en-NA" sz="2200" kern="12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N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433BB-62B8-4F13-BF83-B5F4B4A81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N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D58A2-B7EF-45B2-A9F8-36FFC9F21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0" t="10832" r="12409" b="4133"/>
          <a:stretch/>
        </p:blipFill>
        <p:spPr bwMode="auto">
          <a:xfrm>
            <a:off x="755650" y="1011678"/>
            <a:ext cx="4011084" cy="5165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006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6D4A-EFDD-4697-96E4-F5F7C05A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Post-Market Surveillance (PMS) cont’d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0889B-E306-4DB9-957B-D14B1B7A5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</a:rPr>
              <a:t>Site Level PMS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 (Internal Quality Control (IQC))</a:t>
            </a:r>
            <a:endParaRPr lang="en-NA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PMS at the point of HIV testing is achieved through the analysis of IQC samples.</a:t>
            </a:r>
            <a:endParaRPr lang="en-NA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IQC samples are prepared at NIP QA laboratory and dispatched to all sites conducting HTS on a quarterly basis, using pre-tested HIV- positive and negative plasma.</a:t>
            </a:r>
            <a:endParaRPr lang="en-NA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Whenever test kits fail to yield expected results on IQC samples, this is recorded as an occurrence and reported to the Reference Laboratory.</a:t>
            </a:r>
            <a:endParaRPr lang="en-US" dirty="0">
              <a:solidFill>
                <a:prstClr val="black"/>
              </a:solidFill>
              <a:latin typeface="Calibri" panose="020F0502020204030204"/>
              <a:cs typeface="Arial"/>
            </a:endParaRPr>
          </a:p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272966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0DEB-0696-44DC-9C74-728F54DA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Post-Market Surveillance (PMS) Summary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9AC84-E5BB-4E5B-9BC8-B451ABE98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US" sz="3000" b="1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</a:rPr>
              <a:t>Key Findings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+mn-cs"/>
              </a:rPr>
              <a:t>100% concordance achieved with all RT kits in the last 3 years.</a:t>
            </a:r>
          </a:p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US" sz="3000" b="1" kern="1200" dirty="0">
                <a:solidFill>
                  <a:srgbClr val="FF0000"/>
                </a:solidFill>
                <a:latin typeface="Calibri" panose="020F0502020204030204"/>
                <a:ea typeface="Calibri" panose="020F0502020204030204" pitchFamily="34" charset="0"/>
              </a:rPr>
              <a:t>Lessons Learned</a:t>
            </a:r>
          </a:p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US" sz="3000" b="1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</a:rPr>
              <a:t>Frequency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+mn-cs"/>
              </a:rPr>
              <a:t>IQC – Quarterly basis.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+mn-cs"/>
              </a:rPr>
              <a:t>Central Level PMS – New lot of testing kits procured by CMS.</a:t>
            </a:r>
          </a:p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US" sz="3000" b="1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/>
              </a:rPr>
              <a:t>Efficiency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/>
              </a:rPr>
              <a:t>Assurance of </a:t>
            </a:r>
            <a:r>
              <a:rPr lang="en-US" kern="12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new lot of RT kits meeting standards and approval given to distribute test kits for routine testing.</a:t>
            </a:r>
            <a:endParaRPr lang="en-US" sz="2600" b="1" kern="1200" dirty="0">
              <a:solidFill>
                <a:srgbClr val="FF0000"/>
              </a:solidFill>
              <a:latin typeface="Calibri" panose="020F0502020204030204"/>
              <a:cs typeface="Arial"/>
            </a:endParaRPr>
          </a:p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79871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9ACE-6BEB-4C66-9AE9-AC6B50EC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Rapid Testing Onsite Assessment</a:t>
            </a:r>
            <a:endParaRPr lang="en-N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84C9-B2BA-410B-8D53-9B7298A95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800" dirty="0"/>
              <a:t>ITECH conducts annual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HIV Rapid Testing site visits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800" dirty="0"/>
              <a:t>A systematic review of HIV Rapid Testing site operations and quality procedures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800" dirty="0"/>
              <a:t>Information collected for: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/>
              <a:t>Planning and implementation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/>
              <a:t>Monitoring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/>
              <a:t>Continuous improvement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sz="2400" dirty="0"/>
              <a:t>Updating information</a:t>
            </a:r>
          </a:p>
          <a:p>
            <a:endParaRPr lang="en-NA" dirty="0"/>
          </a:p>
        </p:txBody>
      </p:sp>
      <p:sp>
        <p:nvSpPr>
          <p:cNvPr id="5" name="Oval 6" descr="Canvas">
            <a:extLst>
              <a:ext uri="{FF2B5EF4-FFF2-40B4-BE49-F238E27FC236}">
                <a16:creationId xmlns:a16="http://schemas.microsoft.com/office/drawing/2014/main" id="{86213A54-6D9C-4598-BFDF-C885BD80A8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94945" y="1799617"/>
            <a:ext cx="3083668" cy="4036979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spcAft>
                <a:spcPct val="15000"/>
              </a:spcAft>
              <a:buClr>
                <a:srgbClr val="FFD911"/>
              </a:buClr>
              <a:buSzPct val="95000"/>
            </a:pPr>
            <a:r>
              <a:rPr lang="en-US" altLang="en-US" sz="2800" b="1" dirty="0">
                <a:latin typeface="Arial Narrow" pitchFamily="34" charset="0"/>
              </a:rPr>
              <a:t>Onsite</a:t>
            </a:r>
          </a:p>
          <a:p>
            <a:pPr algn="ctr" eaLnBrk="1" hangingPunct="1">
              <a:lnSpc>
                <a:spcPct val="60000"/>
              </a:lnSpc>
              <a:spcBef>
                <a:spcPct val="0"/>
              </a:spcBef>
              <a:spcAft>
                <a:spcPct val="15000"/>
              </a:spcAft>
              <a:buClr>
                <a:srgbClr val="FFD911"/>
              </a:buClr>
              <a:buSzPct val="95000"/>
            </a:pPr>
            <a:r>
              <a:rPr lang="en-US" altLang="en-US" sz="2800" b="1" dirty="0">
                <a:latin typeface="Arial Narrow" pitchFamily="34" charset="0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38402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BFB9-2B24-4A9D-81CC-D5559FE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14" y="0"/>
            <a:ext cx="10515600" cy="946840"/>
          </a:xfrm>
        </p:spPr>
        <p:txBody>
          <a:bodyPr>
            <a:normAutofit/>
          </a:bodyPr>
          <a:lstStyle/>
          <a:p>
            <a:r>
              <a:rPr lang="en-US" sz="4000" b="1" dirty="0"/>
              <a:t>RTCQI: </a:t>
            </a:r>
            <a:r>
              <a:rPr lang="en-NA" sz="2800" b="1" dirty="0"/>
              <a:t>Data Collection and Analysis</a:t>
            </a:r>
            <a:endParaRPr lang="en-N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CE41E-1BF1-423D-B264-C49876BF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6" y="1311966"/>
            <a:ext cx="10515600" cy="4744089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en-GB" dirty="0">
                <a:latin typeface="Calibri" panose="020F0502020204030204" pitchFamily="34" charset="0"/>
                <a:ea typeface="Yu Gothic" panose="020B0400000000000000" pitchFamily="34" charset="-128"/>
              </a:rPr>
              <a:t>RT Site Assessments are conducted using a 75-point SPI-RT checklist (</a:t>
            </a:r>
            <a:r>
              <a:rPr lang="en-GB" i="1" dirty="0">
                <a:latin typeface="Calibri" panose="020F0502020204030204" pitchFamily="34" charset="0"/>
                <a:ea typeface="Yu Gothic" panose="020B0400000000000000" pitchFamily="34" charset="-128"/>
              </a:rPr>
              <a:t>adopted from the CDC SPI-RT checklist</a:t>
            </a:r>
            <a:r>
              <a:rPr lang="en-GB" dirty="0">
                <a:latin typeface="Calibri" panose="020F0502020204030204" pitchFamily="34" charset="0"/>
                <a:ea typeface="Yu Gothic" panose="020B0400000000000000" pitchFamily="34" charset="-128"/>
              </a:rPr>
              <a:t>). </a:t>
            </a:r>
          </a:p>
          <a:p>
            <a:pPr marL="685800" lvl="1"/>
            <a:r>
              <a:rPr lang="en-GB" dirty="0">
                <a:latin typeface="Calibri" panose="020F0502020204030204" pitchFamily="34" charset="0"/>
                <a:ea typeface="Yu Gothic" panose="020B0400000000000000" pitchFamily="34" charset="-128"/>
              </a:rPr>
              <a:t>It evaluates QA processes and site-level performance and compliance with set standards. </a:t>
            </a: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Combining paper (SPI-RT) and electronic 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REDCap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tools: </a:t>
            </a:r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Onsite assessments are conducted to identify gaps in the Quality Management System for Point-of-Care (POC) HIV testing. </a:t>
            </a:r>
          </a:p>
          <a:p>
            <a:pPr marL="285750" indent="-28575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Corrective action is taken at the facility level where possible, or a plan is developed by the relevant staff at the facility, district, or regional level. </a:t>
            </a:r>
          </a:p>
          <a:p>
            <a:pPr marL="285750" indent="-28575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effectiveness of these actions and Continuous Quality Improvement (CQI) efforts is monitored through timely follow-up visits or by phone.</a:t>
            </a:r>
            <a:endParaRPr lang="en-US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4131522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2900-FF72-4FD5-978D-2A8D7C28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8" y="-65988"/>
            <a:ext cx="10879667" cy="1150070"/>
          </a:xfrm>
        </p:spPr>
        <p:txBody>
          <a:bodyPr/>
          <a:lstStyle/>
          <a:p>
            <a:r>
              <a:rPr lang="en-US" dirty="0"/>
              <a:t>RTCQI site assessments: </a:t>
            </a:r>
            <a:br>
              <a:rPr lang="en-US" dirty="0"/>
            </a:br>
            <a:r>
              <a:rPr lang="en-US" sz="2400" dirty="0"/>
              <a:t>Oct. 22-Sept. 2023 Program and Technical Elements</a:t>
            </a:r>
            <a:endParaRPr lang="en-NA" sz="2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2D0EF5-89E0-4AA1-90C8-0003C4621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685183"/>
              </p:ext>
            </p:extLst>
          </p:nvPr>
        </p:nvGraphicFramePr>
        <p:xfrm>
          <a:off x="929063" y="1742521"/>
          <a:ext cx="10533929" cy="488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46AAE79E-DD1F-4EBB-95EE-4F723A931DB2}"/>
              </a:ext>
            </a:extLst>
          </p:cNvPr>
          <p:cNvSpPr/>
          <p:nvPr/>
        </p:nvSpPr>
        <p:spPr>
          <a:xfrm>
            <a:off x="4114381" y="1618896"/>
            <a:ext cx="843280" cy="30276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2345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D3E9-BDD1-4C44-BE92-0BFEE262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20ACF-BD18-4D45-B29A-D7094C0C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32" y="1048215"/>
            <a:ext cx="11067689" cy="5809784"/>
          </a:xfrm>
        </p:spPr>
        <p:txBody>
          <a:bodyPr/>
          <a:lstStyle/>
          <a:p>
            <a:r>
              <a:rPr lang="en-GB" sz="2000" dirty="0">
                <a:latin typeface="+mj-lt"/>
              </a:rPr>
              <a:t>Country Profile</a:t>
            </a:r>
          </a:p>
          <a:p>
            <a:pPr lvl="1"/>
            <a:r>
              <a:rPr lang="en-ZA" sz="2000" dirty="0">
                <a:latin typeface="+mj-lt"/>
              </a:rPr>
              <a:t>Background -  Policy</a:t>
            </a:r>
          </a:p>
          <a:p>
            <a:pPr lvl="1"/>
            <a:r>
              <a:rPr lang="en-US" sz="2000" dirty="0">
                <a:latin typeface="+mj-lt"/>
              </a:rPr>
              <a:t>HIV Testing Landscape In Namibia</a:t>
            </a:r>
          </a:p>
          <a:p>
            <a:r>
              <a:rPr lang="en-NA" sz="2000" dirty="0">
                <a:latin typeface="+mj-lt"/>
              </a:rPr>
              <a:t>Components Of Quality Monitoring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HIV Rapid Test Kits Evaluated For Use In Namibia </a:t>
            </a:r>
          </a:p>
          <a:p>
            <a:r>
              <a:rPr lang="en-NA" altLang="en-NA" sz="2000" dirty="0">
                <a:solidFill>
                  <a:srgbClr val="000000"/>
                </a:solidFill>
                <a:latin typeface="+mj-lt"/>
              </a:rPr>
              <a:t>Serial HIV Rapid Testing Algorithm Flow Chart</a:t>
            </a:r>
          </a:p>
          <a:p>
            <a:r>
              <a:rPr lang="en-US" sz="2000" dirty="0">
                <a:latin typeface="+mj-lt"/>
              </a:rPr>
              <a:t>HTS Guidelines Review</a:t>
            </a:r>
          </a:p>
          <a:p>
            <a:pPr lvl="1"/>
            <a:r>
              <a:rPr lang="en-US" sz="2000" dirty="0">
                <a:latin typeface="+mj-lt"/>
              </a:rPr>
              <a:t>HIV Self Testing</a:t>
            </a:r>
          </a:p>
          <a:p>
            <a:pPr lvl="1"/>
            <a:r>
              <a:rPr lang="en-US" sz="2000" dirty="0">
                <a:latin typeface="+mj-lt"/>
              </a:rPr>
              <a:t>HIV Testing Strategy</a:t>
            </a:r>
          </a:p>
          <a:p>
            <a:r>
              <a:rPr lang="en-US" sz="2000" dirty="0">
                <a:latin typeface="+mj-lt"/>
              </a:rPr>
              <a:t>Quality Control For HIV Rapid Testing </a:t>
            </a:r>
          </a:p>
          <a:p>
            <a:pPr lvl="1"/>
            <a:r>
              <a:rPr lang="en-US" sz="2000" dirty="0" err="1">
                <a:latin typeface="+mj-lt"/>
              </a:rPr>
              <a:t>Qcs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RTCQI Site Assessment</a:t>
            </a:r>
          </a:p>
          <a:p>
            <a:r>
              <a:rPr lang="en-GB" sz="2000" dirty="0">
                <a:latin typeface="+mj-lt"/>
              </a:rPr>
              <a:t>QC Challenges/Gaps Identified And </a:t>
            </a:r>
            <a:r>
              <a:rPr lang="en-US" sz="2000" dirty="0"/>
              <a:t>Mitigation Strategies</a:t>
            </a:r>
            <a:endParaRPr lang="en-GB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Future Plans</a:t>
            </a:r>
          </a:p>
          <a:p>
            <a:r>
              <a:rPr lang="en-US" sz="2000" dirty="0">
                <a:latin typeface="+mj-lt"/>
              </a:rPr>
              <a:t>Acknowledgements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18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5A19-5ABE-4AA9-9147-41D524E2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24" y="56034"/>
            <a:ext cx="10879667" cy="914400"/>
          </a:xfrm>
        </p:spPr>
        <p:txBody>
          <a:bodyPr/>
          <a:lstStyle/>
          <a:p>
            <a:r>
              <a:rPr lang="en-US" dirty="0"/>
              <a:t>RTCQI site assessments: </a:t>
            </a:r>
            <a:br>
              <a:rPr lang="en-US" dirty="0"/>
            </a:br>
            <a:r>
              <a:rPr lang="en-US" sz="2400" dirty="0"/>
              <a:t>Oct. 22-Sept. 2023 Program and Technical Elements</a:t>
            </a:r>
            <a:endParaRPr lang="en-N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7AD0A-6623-4C84-947A-DF66266C0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N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A0346-76E0-4196-9060-F3FCAF729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4" y="1753386"/>
            <a:ext cx="11816598" cy="509391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060B30-602D-4FCC-A76B-04673678B75D}"/>
              </a:ext>
            </a:extLst>
          </p:cNvPr>
          <p:cNvSpPr/>
          <p:nvPr/>
        </p:nvSpPr>
        <p:spPr>
          <a:xfrm>
            <a:off x="3553904" y="1753386"/>
            <a:ext cx="1329181" cy="5092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7F39E4-349A-4407-8F6A-DFE52C8111B1}"/>
              </a:ext>
            </a:extLst>
          </p:cNvPr>
          <p:cNvSpPr/>
          <p:nvPr/>
        </p:nvSpPr>
        <p:spPr>
          <a:xfrm>
            <a:off x="505904" y="1107055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33006F"/>
                </a:solidFill>
                <a:latin typeface="Calibri" panose="020F0502020204030204"/>
              </a:rPr>
              <a:t>Average score for Internal Quality Control was 94%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33006F"/>
                </a:solidFill>
                <a:latin typeface="Calibri" panose="020F0502020204030204"/>
              </a:rPr>
              <a:t>Scores for IQC range from 87% to 98%</a:t>
            </a:r>
          </a:p>
        </p:txBody>
      </p:sp>
    </p:spTree>
    <p:extLst>
      <p:ext uri="{BB962C8B-B14F-4D97-AF65-F5344CB8AC3E}">
        <p14:creationId xmlns:p14="http://schemas.microsoft.com/office/powerpoint/2010/main" val="758237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2FA2-3CEA-4EE2-9E80-E79117D7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 Challenges/Gaps Identified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E84EA-2347-47B5-9414-91C2BA5A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32558"/>
            <a:ext cx="11266449" cy="5396841"/>
          </a:xfrm>
        </p:spPr>
        <p:txBody>
          <a:bodyPr/>
          <a:lstStyle/>
          <a:p>
            <a:r>
              <a:rPr lang="en-GB" sz="2400" dirty="0"/>
              <a:t>Poor documentation:</a:t>
            </a:r>
          </a:p>
          <a:p>
            <a:pPr lvl="1"/>
            <a:r>
              <a:rPr lang="en-GB" sz="2400" dirty="0"/>
              <a:t> Absence of copies to document QC activities</a:t>
            </a:r>
          </a:p>
          <a:p>
            <a:r>
              <a:rPr lang="en-GB" sz="2400" dirty="0"/>
              <a:t>One tester persistently performing QCs. </a:t>
            </a:r>
          </a:p>
          <a:p>
            <a:pPr lvl="1"/>
            <a:r>
              <a:rPr lang="en-GB" sz="2400" dirty="0"/>
              <a:t>Nurses rarely perform and if Health Assistant is not onsite </a:t>
            </a:r>
          </a:p>
          <a:p>
            <a:pPr lvl="2"/>
            <a:r>
              <a:rPr lang="en-GB" dirty="0"/>
              <a:t>RT testing often takes place without performing QCs</a:t>
            </a:r>
          </a:p>
          <a:p>
            <a:r>
              <a:rPr lang="en-GB" sz="2400" dirty="0"/>
              <a:t>QC protocols not adhered to:</a:t>
            </a:r>
          </a:p>
          <a:p>
            <a:pPr lvl="1"/>
            <a:r>
              <a:rPr lang="en-GB" sz="2400" dirty="0"/>
              <a:t>QC samples retaining for weekly usage not observed</a:t>
            </a:r>
          </a:p>
          <a:p>
            <a:r>
              <a:rPr lang="en-GB" sz="2400" dirty="0"/>
              <a:t>Use of one pipette on both kits when performing QCs</a:t>
            </a:r>
          </a:p>
          <a:p>
            <a:r>
              <a:rPr lang="en-GB" sz="2400" dirty="0"/>
              <a:t>Incubation time for Colloidal Gold not observed consistently:</a:t>
            </a:r>
          </a:p>
          <a:p>
            <a:pPr lvl="1"/>
            <a:r>
              <a:rPr lang="en-GB" sz="2400" dirty="0"/>
              <a:t> reading results early or long after the recommended time</a:t>
            </a:r>
            <a:endParaRPr lang="en-NA" sz="2400" dirty="0"/>
          </a:p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1196317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FA675-3EC9-455F-B600-F42BA34C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Strategies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7084-BFC4-4FD5-940B-177E4CEA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34" y="1243710"/>
            <a:ext cx="10972800" cy="4672012"/>
          </a:xfrm>
        </p:spPr>
        <p:txBody>
          <a:bodyPr/>
          <a:lstStyle/>
          <a:p>
            <a:r>
              <a:rPr lang="en-US" dirty="0"/>
              <a:t>Enhanced Training, Capacity Building  and Supervision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Onsite mentorship for service providers:</a:t>
            </a:r>
          </a:p>
          <a:p>
            <a:pPr lvl="2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Conducting Site Assessments/Audits, Mentoring, Quality Improvement and Tester Competency Assessments.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HTS Mentors Virtual Platforms: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Peer Learning series via Zoom for HTS providers RTCQI-focused topics and sharing experiences between facilities and providers.</a:t>
            </a:r>
          </a:p>
          <a:p>
            <a:pPr marL="914400" lvl="2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3301229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FF17-93B8-4EF0-B994-7195F93A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5E90E-D81C-4D8E-976D-D0B49E98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81" y="1143000"/>
            <a:ext cx="10293425" cy="467201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Expansion: HTS Mentors Virtual Platforms: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Peer Learning series via Zoom for HTS providers RTCQI-focused topics and sharing experiences between facilities and providers.</a:t>
            </a:r>
          </a:p>
          <a:p>
            <a:pPr marL="457200" lvl="1" indent="0">
              <a:spcAft>
                <a:spcPts val="800"/>
              </a:spcAft>
              <a:buNone/>
            </a:pPr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1817208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6408-3CA1-4CF7-A863-6E68BEC3F5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1292" y="228600"/>
            <a:ext cx="10079433" cy="914400"/>
          </a:xfrm>
        </p:spPr>
        <p:txBody>
          <a:bodyPr/>
          <a:lstStyle/>
          <a:p>
            <a:r>
              <a:rPr lang="en-US" dirty="0"/>
              <a:t>Acknowledgement</a:t>
            </a:r>
            <a:endParaRPr lang="en-N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E40C5A-5F10-467E-A8EA-E1CC96663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22" y="1446259"/>
            <a:ext cx="2101388" cy="1297894"/>
          </a:xfrm>
          <a:prstGeom prst="rect">
            <a:avLst/>
          </a:prstGeom>
        </p:spPr>
      </p:pic>
      <p:pic>
        <p:nvPicPr>
          <p:cNvPr id="13" name="Picture 12" descr="About | Emergency Partners Information Connection (EPIC)">
            <a:extLst>
              <a:ext uri="{FF2B5EF4-FFF2-40B4-BE49-F238E27FC236}">
                <a16:creationId xmlns:a16="http://schemas.microsoft.com/office/drawing/2014/main" id="{7C68E4F8-2AE9-4E8B-8340-19332BAD7D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35" y="5614574"/>
            <a:ext cx="3257683" cy="96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id="{C2F9091E-0E27-4045-82F9-AAB6037D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52" y="2557737"/>
            <a:ext cx="1945359" cy="194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DBAF78-C51F-487C-A9D1-28D33A26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735" y="4516034"/>
            <a:ext cx="2410161" cy="828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8E41BC-DD59-1AF7-E386-08737FE5DE66}"/>
              </a:ext>
            </a:extLst>
          </p:cNvPr>
          <p:cNvSpPr txBox="1"/>
          <p:nvPr/>
        </p:nvSpPr>
        <p:spPr>
          <a:xfrm>
            <a:off x="4768133" y="1336119"/>
            <a:ext cx="667267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Aidan Strauss                                        </a:t>
            </a:r>
            <a:r>
              <a:rPr lang="en-US" sz="2400" dirty="0"/>
              <a:t>Namibia Institute of Pathology</a:t>
            </a:r>
          </a:p>
          <a:p>
            <a:pPr>
              <a:spcAft>
                <a:spcPts val="1200"/>
              </a:spcAft>
            </a:pPr>
            <a:r>
              <a:rPr lang="it-IT" sz="2400" b="1" dirty="0">
                <a:solidFill>
                  <a:schemeClr val="accent2"/>
                </a:solidFill>
              </a:rPr>
              <a:t>Farai Munyayi                                  </a:t>
            </a:r>
            <a:r>
              <a:rPr lang="en-US" sz="2400" dirty="0"/>
              <a:t>International Training and Education Center for Health (I-TECH) University of Washington</a:t>
            </a:r>
            <a:endParaRPr lang="it-IT" sz="2400" dirty="0"/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Edington Dzinotyiweyi                            </a:t>
            </a:r>
            <a:r>
              <a:rPr lang="en-US" sz="2400" dirty="0"/>
              <a:t>Ministry of Health and Social Services, Namibia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Anita Beukes, Martin Steinau                     </a:t>
            </a:r>
            <a:r>
              <a:rPr lang="en-US" sz="2400" dirty="0"/>
              <a:t>CDC-Namibia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D63F5-951A-4CD3-0709-0B8EA39D9072}"/>
              </a:ext>
            </a:extLst>
          </p:cNvPr>
          <p:cNvSpPr txBox="1"/>
          <p:nvPr/>
        </p:nvSpPr>
        <p:spPr>
          <a:xfrm>
            <a:off x="5939246" y="563738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accent2"/>
                </a:solidFill>
                <a:effectLst/>
                <a:ea typeface="Yu Gothic" panose="020B0400000000000000" pitchFamily="34" charset="-128"/>
              </a:rPr>
              <a:t>This project has been supported by the President's Emergency Plan for AIDS Relief (PEPFAR) through the Centers for Disease Control and Prevention (CDC).</a:t>
            </a:r>
            <a:endParaRPr lang="en-US" sz="1800" dirty="0">
              <a:solidFill>
                <a:schemeClr val="accent2"/>
              </a:solidFill>
              <a:effectLst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229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 You Emoji Images - Free Download on Freepik">
            <a:extLst>
              <a:ext uri="{FF2B5EF4-FFF2-40B4-BE49-F238E27FC236}">
                <a16:creationId xmlns:a16="http://schemas.microsoft.com/office/drawing/2014/main" id="{C5233408-A1F6-4088-9FC7-4FF2EC4B529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68" y="599897"/>
            <a:ext cx="6958584" cy="452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2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66" y="0"/>
            <a:ext cx="10879667" cy="914400"/>
          </a:xfrm>
        </p:spPr>
        <p:txBody>
          <a:bodyPr/>
          <a:lstStyle/>
          <a:p>
            <a:pPr algn="ctr"/>
            <a:r>
              <a:rPr lang="en-GB" dirty="0"/>
              <a:t>Country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8331" y="1182030"/>
            <a:ext cx="5404624" cy="518531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300" dirty="0"/>
              <a:t>Namibia surface 824,116 square km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/>
              <a:t>Population: 3,022,401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300" dirty="0"/>
              <a:t>51.8% Females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300" dirty="0"/>
              <a:t>48.2 Males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/>
              <a:t>Geographical regions; 14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/>
              <a:t>Classified upper middle income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300" dirty="0"/>
              <a:t> HIV prevalence 12.6% </a:t>
            </a:r>
            <a:endParaRPr lang="en-US" sz="1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/>
              <a:t> 15.7% Females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/>
              <a:t>9.3% Males</a:t>
            </a:r>
            <a:endParaRPr lang="en-GB" sz="21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2050" name="Picture 2" descr="http://www.geo-ref.net/m/namibia.png">
            <a:extLst>
              <a:ext uri="{FF2B5EF4-FFF2-40B4-BE49-F238E27FC236}">
                <a16:creationId xmlns:a16="http://schemas.microsoft.com/office/drawing/2014/main" id="{423AA978-D338-472E-8403-4F2E0D29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5" y="927918"/>
            <a:ext cx="5876306" cy="59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4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Background - 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932" y="1100632"/>
            <a:ext cx="10026615" cy="4560619"/>
          </a:xfrm>
        </p:spPr>
        <p:txBody>
          <a:bodyPr>
            <a:normAutofit fontScale="92500" lnSpcReduction="10000"/>
          </a:bodyPr>
          <a:lstStyle/>
          <a:p>
            <a:pPr lvl="1"/>
            <a:endParaRPr lang="en-US" dirty="0"/>
          </a:p>
          <a:p>
            <a:pPr indent="-342900"/>
            <a:r>
              <a:rPr lang="en-US" dirty="0"/>
              <a:t>Introduction of Rapid HIV Testing:</a:t>
            </a:r>
          </a:p>
          <a:p>
            <a:pPr lvl="1" indent="-342900"/>
            <a:r>
              <a:rPr lang="en-US" sz="2800" dirty="0"/>
              <a:t>VCT New Start Centers; 2004</a:t>
            </a:r>
          </a:p>
          <a:p>
            <a:pPr lvl="1" indent="-342900"/>
            <a:r>
              <a:rPr lang="en-US" sz="2800" dirty="0"/>
              <a:t> Public health facilities; 2005</a:t>
            </a:r>
          </a:p>
          <a:p>
            <a:pPr indent="-342900"/>
            <a:r>
              <a:rPr lang="en-US" dirty="0"/>
              <a:t>First Parallel testing algorithm; 2004 - 2016</a:t>
            </a:r>
          </a:p>
          <a:p>
            <a:pPr indent="-342900"/>
            <a:r>
              <a:rPr lang="en-US" dirty="0"/>
              <a:t>Rapid HIV Testing Task shifting policy introduced - 2005</a:t>
            </a:r>
          </a:p>
          <a:p>
            <a:pPr indent="-342900"/>
            <a:r>
              <a:rPr lang="en-US" dirty="0"/>
              <a:t>First HIV Counseling and Testing Guidelines - 2006 </a:t>
            </a:r>
          </a:p>
          <a:p>
            <a:pPr lvl="1" indent="-342900"/>
            <a:r>
              <a:rPr lang="en-US" sz="2800" dirty="0"/>
              <a:t>Reviewed; 2011; 2018; &amp; 2024 </a:t>
            </a:r>
          </a:p>
          <a:p>
            <a:pPr indent="-342900"/>
            <a:r>
              <a:rPr lang="en-US" dirty="0"/>
              <a:t>RT Standard Operating Procedures (SOP) 2005; 2012; 2021</a:t>
            </a:r>
          </a:p>
          <a:p>
            <a:pPr indent="-342900"/>
            <a:r>
              <a:rPr lang="en-US" dirty="0"/>
              <a:t>NSF (various updated editions) – 2017-2022 under revision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8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2682-C16E-462C-9655-53EB626C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Testing Landscape in Namibia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14F1-68B8-4D5E-979C-A3E7729A0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0188"/>
            <a:ext cx="10972800" cy="5873378"/>
          </a:xfrm>
        </p:spPr>
        <p:txBody>
          <a:bodyPr/>
          <a:lstStyle/>
          <a:p>
            <a:pPr marL="457200"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000000"/>
                </a:solidFill>
                <a:cs typeface="Arial"/>
                <a:sym typeface="+mn-ea"/>
              </a:rPr>
              <a:t>Lab services under the Directorate of Tertiary Health care and clinical support services.</a:t>
            </a:r>
          </a:p>
          <a:p>
            <a:pPr marL="857250" lvl="1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000000"/>
                </a:solidFill>
                <a:cs typeface="Arial"/>
                <a:sym typeface="+mn-ea"/>
              </a:rPr>
              <a:t>responsible for assessing labs for licencing and compliance to ISO 15189 standards for clinical laboratories-including private Labs. </a:t>
            </a:r>
          </a:p>
          <a:p>
            <a:pPr marL="457200"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Arial"/>
                <a:sym typeface="Libre Franklin"/>
              </a:rPr>
              <a:t>Namibia Institute of pathology (NIP)</a:t>
            </a:r>
            <a:r>
              <a:rPr lang="en-GB" altLang="en-US" sz="1800" dirty="0">
                <a:solidFill>
                  <a:srgbClr val="000000"/>
                </a:solidFill>
                <a:cs typeface="Arial"/>
                <a:sym typeface="Libre Franklin"/>
              </a:rPr>
              <a:t> a parastatal mandated by the MHSS to:</a:t>
            </a:r>
          </a:p>
          <a:p>
            <a:pPr marL="857250" lvl="1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000000"/>
                </a:solidFill>
                <a:cs typeface="Arial"/>
                <a:sym typeface="Libre Franklin"/>
              </a:rPr>
              <a:t> provide Laboratory services in public facilities.</a:t>
            </a:r>
          </a:p>
          <a:p>
            <a:pPr marL="857250" lvl="1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ensure that QA standards are maintained and staff meet the competency requirements.</a:t>
            </a:r>
            <a:r>
              <a:rPr lang="en-GB" altLang="en-US" sz="1800" dirty="0">
                <a:solidFill>
                  <a:srgbClr val="000000"/>
                </a:solidFill>
                <a:cs typeface="Arial"/>
                <a:sym typeface="Libre Franklin"/>
              </a:rPr>
              <a:t> </a:t>
            </a:r>
          </a:p>
          <a:p>
            <a:pPr marL="457200"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All HIV rapid test sites should be registered and licensed under the Hospitals and Health Facilities Act No. 36 of 1994</a:t>
            </a:r>
          </a:p>
          <a:p>
            <a:pPr marL="457200"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All HIV rapid test sites (mobile &amp; static) are certified by NIP</a:t>
            </a:r>
          </a:p>
          <a:p>
            <a:pPr marL="457200"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All sites should enroll with the NIP QA program to be included in the regular QA assessments. </a:t>
            </a:r>
          </a:p>
          <a:p>
            <a:pPr marL="857250" lvl="1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a typeface="Calibri" panose="020F0502020204030204" pitchFamily="34" charset="0"/>
              </a:rPr>
              <a:t>currently 545 RT sites- all enrolled in the proficiency testing program </a:t>
            </a:r>
          </a:p>
          <a:p>
            <a:pPr marL="857250" lvl="1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Total RT Testers in RT database: 3,791</a:t>
            </a:r>
          </a:p>
          <a:p>
            <a:pPr marL="857250" lvl="1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457200"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EC7016"/>
              </a:buClr>
              <a:buSzPts val="1800"/>
              <a:buFont typeface="Arial" panose="020B0604020202020204" pitchFamily="34" charset="0"/>
              <a:buChar char="•"/>
            </a:pPr>
            <a:endParaRPr lang="en-NA" sz="2000" dirty="0"/>
          </a:p>
        </p:txBody>
      </p:sp>
    </p:spTree>
    <p:extLst>
      <p:ext uri="{BB962C8B-B14F-4D97-AF65-F5344CB8AC3E}">
        <p14:creationId xmlns:p14="http://schemas.microsoft.com/office/powerpoint/2010/main" val="113618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A136-8CCF-46ED-BDDC-7E5A27DC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Rapid Test Kits Evaluated for Use in Namibia </a:t>
            </a:r>
            <a:endParaRPr lang="en-N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66505-BC08-404F-AE26-C604DAA44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lvl="0" indent="-514350" algn="just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Colloidal Gold HIV 1/2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Uni-gold HIV 1/2 </a:t>
            </a:r>
            <a:endParaRPr lang="en-ZA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Sure Check HIV 1/2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Determine HIV 1/2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Stat Pak HIV 1/2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Clear View Complete HIV1/2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Ora-Quick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Dual HIV/Syphilis RDT</a:t>
            </a:r>
          </a:p>
          <a:p>
            <a:endParaRPr lang="en-NA" dirty="0"/>
          </a:p>
        </p:txBody>
      </p:sp>
      <p:pic>
        <p:nvPicPr>
          <p:cNvPr id="6" name="Picture 10" descr="Unigold 5 reagent in device">
            <a:extLst>
              <a:ext uri="{FF2B5EF4-FFF2-40B4-BE49-F238E27FC236}">
                <a16:creationId xmlns:a16="http://schemas.microsoft.com/office/drawing/2014/main" id="{C91BD15F-F929-4279-8EB4-E1A4F75E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29719" y="1297580"/>
            <a:ext cx="2590800" cy="31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6026A-6B1A-4791-AEFC-E2C80DCCA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145" y="1215957"/>
            <a:ext cx="1086254" cy="3885675"/>
          </a:xfrm>
          <a:prstGeom prst="rect">
            <a:avLst/>
          </a:prstGeom>
        </p:spPr>
      </p:pic>
      <p:pic>
        <p:nvPicPr>
          <p:cNvPr id="11" name="Picture 2" descr="G:\Wantai New Pics\Invalid No Line\20160929_103114.jpg">
            <a:extLst>
              <a:ext uri="{FF2B5EF4-FFF2-40B4-BE49-F238E27FC236}">
                <a16:creationId xmlns:a16="http://schemas.microsoft.com/office/drawing/2014/main" id="{85472547-58A0-44D9-BD0C-B7A627657A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6" t="3529" r="46062" b="6300"/>
          <a:stretch>
            <a:fillRect/>
          </a:stretch>
        </p:blipFill>
        <p:spPr bwMode="auto">
          <a:xfrm>
            <a:off x="8505217" y="1297580"/>
            <a:ext cx="1086254" cy="380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1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E071-A32B-4ADF-9946-DC12584C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04EAB-638A-4957-A618-7A938E4DA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A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204CD58-F3BE-4C65-8136-AEB4463AB5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2800" y="48547"/>
            <a:ext cx="11868608" cy="6760905"/>
            <a:chOff x="351" y="102"/>
            <a:chExt cx="5280" cy="411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3302DFC-F0CE-4CD3-B998-C9C18483EC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1" y="102"/>
              <a:ext cx="5280" cy="411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3525D9-8EAE-4319-86E8-3D54801BB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" y="102"/>
              <a:ext cx="444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3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Current </a:t>
              </a:r>
              <a:r>
                <a:rPr lang="en-NA" altLang="en-NA" sz="3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Serial HIV Rapid Testing Algorithm Flow Chart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BBD44E-F053-4E7A-B911-07A87730F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4" y="102"/>
              <a:ext cx="6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36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4F2D6E-6588-41F1-AA7D-F7C87E1EA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" y="393"/>
              <a:ext cx="4647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85C8DA-171D-4C71-B590-89305003A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" y="419"/>
              <a:ext cx="4647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71085A-6261-4984-AA1E-7E792CB67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" y="587"/>
              <a:ext cx="2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2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556A80-10B7-46E7-8F62-EF376CA6E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554"/>
              <a:ext cx="1085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A0C4FDA-9FD0-4EFC-8E9D-3093352F0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7" y="552"/>
              <a:ext cx="1088" cy="185"/>
            </a:xfrm>
            <a:custGeom>
              <a:avLst/>
              <a:gdLst>
                <a:gd name="T0" fmla="*/ 0 w 10383"/>
                <a:gd name="T1" fmla="*/ 17 h 1537"/>
                <a:gd name="T2" fmla="*/ 17 w 10383"/>
                <a:gd name="T3" fmla="*/ 0 h 1537"/>
                <a:gd name="T4" fmla="*/ 10367 w 10383"/>
                <a:gd name="T5" fmla="*/ 0 h 1537"/>
                <a:gd name="T6" fmla="*/ 10383 w 10383"/>
                <a:gd name="T7" fmla="*/ 17 h 1537"/>
                <a:gd name="T8" fmla="*/ 10383 w 10383"/>
                <a:gd name="T9" fmla="*/ 1520 h 1537"/>
                <a:gd name="T10" fmla="*/ 10367 w 10383"/>
                <a:gd name="T11" fmla="*/ 1537 h 1537"/>
                <a:gd name="T12" fmla="*/ 17 w 10383"/>
                <a:gd name="T13" fmla="*/ 1537 h 1537"/>
                <a:gd name="T14" fmla="*/ 0 w 10383"/>
                <a:gd name="T15" fmla="*/ 1520 h 1537"/>
                <a:gd name="T16" fmla="*/ 0 w 10383"/>
                <a:gd name="T17" fmla="*/ 17 h 1537"/>
                <a:gd name="T18" fmla="*/ 33 w 10383"/>
                <a:gd name="T19" fmla="*/ 1520 h 1537"/>
                <a:gd name="T20" fmla="*/ 17 w 10383"/>
                <a:gd name="T21" fmla="*/ 1504 h 1537"/>
                <a:gd name="T22" fmla="*/ 10367 w 10383"/>
                <a:gd name="T23" fmla="*/ 1504 h 1537"/>
                <a:gd name="T24" fmla="*/ 10350 w 10383"/>
                <a:gd name="T25" fmla="*/ 1520 h 1537"/>
                <a:gd name="T26" fmla="*/ 10350 w 10383"/>
                <a:gd name="T27" fmla="*/ 17 h 1537"/>
                <a:gd name="T28" fmla="*/ 10367 w 10383"/>
                <a:gd name="T29" fmla="*/ 34 h 1537"/>
                <a:gd name="T30" fmla="*/ 17 w 10383"/>
                <a:gd name="T31" fmla="*/ 34 h 1537"/>
                <a:gd name="T32" fmla="*/ 33 w 10383"/>
                <a:gd name="T33" fmla="*/ 17 h 1537"/>
                <a:gd name="T34" fmla="*/ 33 w 10383"/>
                <a:gd name="T35" fmla="*/ 152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83" h="1537">
                  <a:moveTo>
                    <a:pt x="0" y="17"/>
                  </a:moveTo>
                  <a:cubicBezTo>
                    <a:pt x="0" y="8"/>
                    <a:pt x="8" y="0"/>
                    <a:pt x="17" y="0"/>
                  </a:cubicBezTo>
                  <a:lnTo>
                    <a:pt x="10367" y="0"/>
                  </a:lnTo>
                  <a:cubicBezTo>
                    <a:pt x="10376" y="0"/>
                    <a:pt x="10383" y="8"/>
                    <a:pt x="10383" y="17"/>
                  </a:cubicBezTo>
                  <a:lnTo>
                    <a:pt x="10383" y="1520"/>
                  </a:lnTo>
                  <a:cubicBezTo>
                    <a:pt x="10383" y="1530"/>
                    <a:pt x="10376" y="1537"/>
                    <a:pt x="10367" y="1537"/>
                  </a:cubicBezTo>
                  <a:lnTo>
                    <a:pt x="17" y="1537"/>
                  </a:lnTo>
                  <a:cubicBezTo>
                    <a:pt x="8" y="1537"/>
                    <a:pt x="0" y="1530"/>
                    <a:pt x="0" y="1520"/>
                  </a:cubicBezTo>
                  <a:lnTo>
                    <a:pt x="0" y="17"/>
                  </a:lnTo>
                  <a:close/>
                  <a:moveTo>
                    <a:pt x="33" y="1520"/>
                  </a:moveTo>
                  <a:lnTo>
                    <a:pt x="17" y="1504"/>
                  </a:lnTo>
                  <a:lnTo>
                    <a:pt x="10367" y="1504"/>
                  </a:lnTo>
                  <a:lnTo>
                    <a:pt x="10350" y="1520"/>
                  </a:lnTo>
                  <a:lnTo>
                    <a:pt x="10350" y="17"/>
                  </a:lnTo>
                  <a:lnTo>
                    <a:pt x="10367" y="34"/>
                  </a:lnTo>
                  <a:lnTo>
                    <a:pt x="17" y="34"/>
                  </a:lnTo>
                  <a:lnTo>
                    <a:pt x="33" y="17"/>
                  </a:lnTo>
                  <a:lnTo>
                    <a:pt x="33" y="152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B03F4E-1BE5-4BB4-82B0-FEF32478D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587"/>
              <a:ext cx="57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Blood Sample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364C69-0F29-4D9E-8B1E-1410733AB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587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6A83068-2AA6-4772-AA85-E3454ECF2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6" y="735"/>
              <a:ext cx="56" cy="383"/>
            </a:xfrm>
            <a:custGeom>
              <a:avLst/>
              <a:gdLst>
                <a:gd name="T0" fmla="*/ 208 w 542"/>
                <a:gd name="T1" fmla="*/ 0 h 3182"/>
                <a:gd name="T2" fmla="*/ 319 w 542"/>
                <a:gd name="T3" fmla="*/ 3114 h 3182"/>
                <a:gd name="T4" fmla="*/ 252 w 542"/>
                <a:gd name="T5" fmla="*/ 3117 h 3182"/>
                <a:gd name="T6" fmla="*/ 141 w 542"/>
                <a:gd name="T7" fmla="*/ 3 h 3182"/>
                <a:gd name="T8" fmla="*/ 208 w 542"/>
                <a:gd name="T9" fmla="*/ 0 h 3182"/>
                <a:gd name="T10" fmla="*/ 534 w 542"/>
                <a:gd name="T11" fmla="*/ 2723 h 3182"/>
                <a:gd name="T12" fmla="*/ 288 w 542"/>
                <a:gd name="T13" fmla="*/ 3182 h 3182"/>
                <a:gd name="T14" fmla="*/ 10 w 542"/>
                <a:gd name="T15" fmla="*/ 2742 h 3182"/>
                <a:gd name="T16" fmla="*/ 20 w 542"/>
                <a:gd name="T17" fmla="*/ 2696 h 3182"/>
                <a:gd name="T18" fmla="*/ 66 w 542"/>
                <a:gd name="T19" fmla="*/ 2706 h 3182"/>
                <a:gd name="T20" fmla="*/ 66 w 542"/>
                <a:gd name="T21" fmla="*/ 2706 h 3182"/>
                <a:gd name="T22" fmla="*/ 314 w 542"/>
                <a:gd name="T23" fmla="*/ 3098 h 3182"/>
                <a:gd name="T24" fmla="*/ 256 w 542"/>
                <a:gd name="T25" fmla="*/ 3100 h 3182"/>
                <a:gd name="T26" fmla="*/ 475 w 542"/>
                <a:gd name="T27" fmla="*/ 2692 h 3182"/>
                <a:gd name="T28" fmla="*/ 520 w 542"/>
                <a:gd name="T29" fmla="*/ 2678 h 3182"/>
                <a:gd name="T30" fmla="*/ 534 w 542"/>
                <a:gd name="T31" fmla="*/ 2723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2" h="3182">
                  <a:moveTo>
                    <a:pt x="208" y="0"/>
                  </a:moveTo>
                  <a:lnTo>
                    <a:pt x="319" y="3114"/>
                  </a:lnTo>
                  <a:lnTo>
                    <a:pt x="252" y="3117"/>
                  </a:lnTo>
                  <a:lnTo>
                    <a:pt x="141" y="3"/>
                  </a:lnTo>
                  <a:lnTo>
                    <a:pt x="208" y="0"/>
                  </a:lnTo>
                  <a:close/>
                  <a:moveTo>
                    <a:pt x="534" y="2723"/>
                  </a:moveTo>
                  <a:lnTo>
                    <a:pt x="288" y="3182"/>
                  </a:lnTo>
                  <a:lnTo>
                    <a:pt x="10" y="2742"/>
                  </a:lnTo>
                  <a:cubicBezTo>
                    <a:pt x="0" y="2726"/>
                    <a:pt x="5" y="2706"/>
                    <a:pt x="20" y="2696"/>
                  </a:cubicBezTo>
                  <a:cubicBezTo>
                    <a:pt x="36" y="2686"/>
                    <a:pt x="56" y="2691"/>
                    <a:pt x="66" y="2706"/>
                  </a:cubicBezTo>
                  <a:lnTo>
                    <a:pt x="66" y="2706"/>
                  </a:lnTo>
                  <a:lnTo>
                    <a:pt x="314" y="3098"/>
                  </a:lnTo>
                  <a:lnTo>
                    <a:pt x="256" y="3100"/>
                  </a:lnTo>
                  <a:lnTo>
                    <a:pt x="475" y="2692"/>
                  </a:lnTo>
                  <a:cubicBezTo>
                    <a:pt x="484" y="2676"/>
                    <a:pt x="504" y="2670"/>
                    <a:pt x="520" y="2678"/>
                  </a:cubicBezTo>
                  <a:cubicBezTo>
                    <a:pt x="536" y="2687"/>
                    <a:pt x="542" y="2707"/>
                    <a:pt x="534" y="2723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90C8B2-0795-4486-B883-61B203F5D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" y="1119"/>
              <a:ext cx="1085" cy="3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31726E-6CF6-48B7-979D-E3CB0EAD8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7" y="1116"/>
              <a:ext cx="1088" cy="374"/>
            </a:xfrm>
            <a:custGeom>
              <a:avLst/>
              <a:gdLst>
                <a:gd name="T0" fmla="*/ 0 w 10383"/>
                <a:gd name="T1" fmla="*/ 17 h 3097"/>
                <a:gd name="T2" fmla="*/ 17 w 10383"/>
                <a:gd name="T3" fmla="*/ 0 h 3097"/>
                <a:gd name="T4" fmla="*/ 10367 w 10383"/>
                <a:gd name="T5" fmla="*/ 0 h 3097"/>
                <a:gd name="T6" fmla="*/ 10383 w 10383"/>
                <a:gd name="T7" fmla="*/ 17 h 3097"/>
                <a:gd name="T8" fmla="*/ 10383 w 10383"/>
                <a:gd name="T9" fmla="*/ 3080 h 3097"/>
                <a:gd name="T10" fmla="*/ 10367 w 10383"/>
                <a:gd name="T11" fmla="*/ 3097 h 3097"/>
                <a:gd name="T12" fmla="*/ 17 w 10383"/>
                <a:gd name="T13" fmla="*/ 3097 h 3097"/>
                <a:gd name="T14" fmla="*/ 0 w 10383"/>
                <a:gd name="T15" fmla="*/ 3080 h 3097"/>
                <a:gd name="T16" fmla="*/ 0 w 10383"/>
                <a:gd name="T17" fmla="*/ 17 h 3097"/>
                <a:gd name="T18" fmla="*/ 33 w 10383"/>
                <a:gd name="T19" fmla="*/ 3080 h 3097"/>
                <a:gd name="T20" fmla="*/ 17 w 10383"/>
                <a:gd name="T21" fmla="*/ 3064 h 3097"/>
                <a:gd name="T22" fmla="*/ 10367 w 10383"/>
                <a:gd name="T23" fmla="*/ 3064 h 3097"/>
                <a:gd name="T24" fmla="*/ 10350 w 10383"/>
                <a:gd name="T25" fmla="*/ 3080 h 3097"/>
                <a:gd name="T26" fmla="*/ 10350 w 10383"/>
                <a:gd name="T27" fmla="*/ 17 h 3097"/>
                <a:gd name="T28" fmla="*/ 10367 w 10383"/>
                <a:gd name="T29" fmla="*/ 34 h 3097"/>
                <a:gd name="T30" fmla="*/ 17 w 10383"/>
                <a:gd name="T31" fmla="*/ 34 h 3097"/>
                <a:gd name="T32" fmla="*/ 33 w 10383"/>
                <a:gd name="T33" fmla="*/ 17 h 3097"/>
                <a:gd name="T34" fmla="*/ 33 w 10383"/>
                <a:gd name="T35" fmla="*/ 3080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83" h="3097">
                  <a:moveTo>
                    <a:pt x="0" y="17"/>
                  </a:moveTo>
                  <a:cubicBezTo>
                    <a:pt x="0" y="8"/>
                    <a:pt x="8" y="0"/>
                    <a:pt x="17" y="0"/>
                  </a:cubicBezTo>
                  <a:lnTo>
                    <a:pt x="10367" y="0"/>
                  </a:lnTo>
                  <a:cubicBezTo>
                    <a:pt x="10376" y="0"/>
                    <a:pt x="10383" y="8"/>
                    <a:pt x="10383" y="17"/>
                  </a:cubicBezTo>
                  <a:lnTo>
                    <a:pt x="10383" y="3080"/>
                  </a:lnTo>
                  <a:cubicBezTo>
                    <a:pt x="10383" y="3089"/>
                    <a:pt x="10376" y="3097"/>
                    <a:pt x="10367" y="3097"/>
                  </a:cubicBezTo>
                  <a:lnTo>
                    <a:pt x="17" y="3097"/>
                  </a:lnTo>
                  <a:cubicBezTo>
                    <a:pt x="8" y="3097"/>
                    <a:pt x="0" y="3089"/>
                    <a:pt x="0" y="3080"/>
                  </a:cubicBezTo>
                  <a:lnTo>
                    <a:pt x="0" y="17"/>
                  </a:lnTo>
                  <a:close/>
                  <a:moveTo>
                    <a:pt x="33" y="3080"/>
                  </a:moveTo>
                  <a:lnTo>
                    <a:pt x="17" y="3064"/>
                  </a:lnTo>
                  <a:lnTo>
                    <a:pt x="10367" y="3064"/>
                  </a:lnTo>
                  <a:lnTo>
                    <a:pt x="10350" y="3080"/>
                  </a:lnTo>
                  <a:lnTo>
                    <a:pt x="10350" y="17"/>
                  </a:lnTo>
                  <a:lnTo>
                    <a:pt x="10367" y="34"/>
                  </a:lnTo>
                  <a:lnTo>
                    <a:pt x="17" y="34"/>
                  </a:lnTo>
                  <a:lnTo>
                    <a:pt x="33" y="17"/>
                  </a:lnTo>
                  <a:lnTo>
                    <a:pt x="33" y="308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EF80AB-83F5-40A2-88C8-2BA15E351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1150"/>
              <a:ext cx="35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HIV 1/2</a:t>
              </a:r>
              <a:r>
                <a:rPr lang="en-US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3EE621-FB8E-4F60-81BE-3F3132ED3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1150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7340BC-0642-4DD8-9561-2FDFC1654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1150"/>
              <a:ext cx="50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NA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Colloidal G</a:t>
              </a:r>
              <a:r>
                <a:rPr lang="en-US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old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AD3128-8228-4B4D-8562-3B29C54CB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50"/>
              <a:ext cx="23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D51760-588D-4B7A-BCBB-FA5E7C3BA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1150"/>
              <a:ext cx="9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B04799-1ADA-4431-81F6-9629AAAD8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" y="1118"/>
              <a:ext cx="1242" cy="4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6C880C9-2E4E-495A-8ABE-FE3CBE07D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" y="1116"/>
              <a:ext cx="1245" cy="415"/>
            </a:xfrm>
            <a:custGeom>
              <a:avLst/>
              <a:gdLst>
                <a:gd name="T0" fmla="*/ 0 w 23760"/>
                <a:gd name="T1" fmla="*/ 33 h 6887"/>
                <a:gd name="T2" fmla="*/ 33 w 23760"/>
                <a:gd name="T3" fmla="*/ 0 h 6887"/>
                <a:gd name="T4" fmla="*/ 23726 w 23760"/>
                <a:gd name="T5" fmla="*/ 0 h 6887"/>
                <a:gd name="T6" fmla="*/ 23760 w 23760"/>
                <a:gd name="T7" fmla="*/ 33 h 6887"/>
                <a:gd name="T8" fmla="*/ 23760 w 23760"/>
                <a:gd name="T9" fmla="*/ 6853 h 6887"/>
                <a:gd name="T10" fmla="*/ 23726 w 23760"/>
                <a:gd name="T11" fmla="*/ 6887 h 6887"/>
                <a:gd name="T12" fmla="*/ 33 w 23760"/>
                <a:gd name="T13" fmla="*/ 6887 h 6887"/>
                <a:gd name="T14" fmla="*/ 0 w 23760"/>
                <a:gd name="T15" fmla="*/ 6853 h 6887"/>
                <a:gd name="T16" fmla="*/ 0 w 23760"/>
                <a:gd name="T17" fmla="*/ 33 h 6887"/>
                <a:gd name="T18" fmla="*/ 66 w 23760"/>
                <a:gd name="T19" fmla="*/ 6853 h 6887"/>
                <a:gd name="T20" fmla="*/ 33 w 23760"/>
                <a:gd name="T21" fmla="*/ 6820 h 6887"/>
                <a:gd name="T22" fmla="*/ 23726 w 23760"/>
                <a:gd name="T23" fmla="*/ 6820 h 6887"/>
                <a:gd name="T24" fmla="*/ 23693 w 23760"/>
                <a:gd name="T25" fmla="*/ 6853 h 6887"/>
                <a:gd name="T26" fmla="*/ 23693 w 23760"/>
                <a:gd name="T27" fmla="*/ 33 h 6887"/>
                <a:gd name="T28" fmla="*/ 23726 w 23760"/>
                <a:gd name="T29" fmla="*/ 67 h 6887"/>
                <a:gd name="T30" fmla="*/ 33 w 23760"/>
                <a:gd name="T31" fmla="*/ 67 h 6887"/>
                <a:gd name="T32" fmla="*/ 66 w 23760"/>
                <a:gd name="T33" fmla="*/ 33 h 6887"/>
                <a:gd name="T34" fmla="*/ 66 w 23760"/>
                <a:gd name="T35" fmla="*/ 6853 h 6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60" h="6887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23726" y="0"/>
                  </a:lnTo>
                  <a:cubicBezTo>
                    <a:pt x="23745" y="0"/>
                    <a:pt x="23760" y="15"/>
                    <a:pt x="23760" y="33"/>
                  </a:cubicBezTo>
                  <a:lnTo>
                    <a:pt x="23760" y="6853"/>
                  </a:lnTo>
                  <a:cubicBezTo>
                    <a:pt x="23760" y="6872"/>
                    <a:pt x="23745" y="6887"/>
                    <a:pt x="23726" y="6887"/>
                  </a:cubicBezTo>
                  <a:lnTo>
                    <a:pt x="33" y="6887"/>
                  </a:lnTo>
                  <a:cubicBezTo>
                    <a:pt x="15" y="6887"/>
                    <a:pt x="0" y="6872"/>
                    <a:pt x="0" y="6853"/>
                  </a:cubicBezTo>
                  <a:lnTo>
                    <a:pt x="0" y="33"/>
                  </a:lnTo>
                  <a:close/>
                  <a:moveTo>
                    <a:pt x="66" y="6853"/>
                  </a:moveTo>
                  <a:lnTo>
                    <a:pt x="33" y="6820"/>
                  </a:lnTo>
                  <a:lnTo>
                    <a:pt x="23726" y="6820"/>
                  </a:lnTo>
                  <a:lnTo>
                    <a:pt x="23693" y="6853"/>
                  </a:lnTo>
                  <a:lnTo>
                    <a:pt x="23693" y="33"/>
                  </a:lnTo>
                  <a:lnTo>
                    <a:pt x="23726" y="67"/>
                  </a:lnTo>
                  <a:lnTo>
                    <a:pt x="33" y="67"/>
                  </a:lnTo>
                  <a:lnTo>
                    <a:pt x="66" y="33"/>
                  </a:lnTo>
                  <a:lnTo>
                    <a:pt x="66" y="685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89CA3D3-AA48-4CE6-A2AB-5ED5D1C28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1151"/>
              <a:ext cx="17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Non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3AACA0-9D8A-41DE-B350-24F29F57A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1151"/>
              <a:ext cx="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22C36A-ECBF-4308-A706-34B332DDD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1151"/>
              <a:ext cx="38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Reactive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45E595-F58A-4BDC-8006-996362212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" y="1151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ADFAEE-8297-4DAD-9A2C-E9CC13A5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1389"/>
              <a:ext cx="274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Issue</a:t>
              </a:r>
              <a:endParaRPr lang="en-US" altLang="en-NA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  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0C6DDD-4FB5-4116-832C-504C026D5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" y="1389"/>
              <a:ext cx="60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HIV NEGATIVE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84C59F7-B169-4550-98C7-D1FBD361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" y="1389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2889EF8-348D-4F9E-BA39-A94FC4211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1389"/>
              <a:ext cx="3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Result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FEB5696-3C24-4218-A19A-4AC3EEEEC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89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643939-4EAF-449B-A957-31B1635C8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" y="1119"/>
              <a:ext cx="788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440E118-DE98-4E07-A5F2-C597D7A7B7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4" y="1116"/>
              <a:ext cx="792" cy="255"/>
            </a:xfrm>
            <a:custGeom>
              <a:avLst/>
              <a:gdLst>
                <a:gd name="T0" fmla="*/ 0 w 3775"/>
                <a:gd name="T1" fmla="*/ 9 h 1057"/>
                <a:gd name="T2" fmla="*/ 8 w 3775"/>
                <a:gd name="T3" fmla="*/ 0 h 1057"/>
                <a:gd name="T4" fmla="*/ 3767 w 3775"/>
                <a:gd name="T5" fmla="*/ 0 h 1057"/>
                <a:gd name="T6" fmla="*/ 3775 w 3775"/>
                <a:gd name="T7" fmla="*/ 9 h 1057"/>
                <a:gd name="T8" fmla="*/ 3775 w 3775"/>
                <a:gd name="T9" fmla="*/ 1049 h 1057"/>
                <a:gd name="T10" fmla="*/ 3767 w 3775"/>
                <a:gd name="T11" fmla="*/ 1057 h 1057"/>
                <a:gd name="T12" fmla="*/ 8 w 3775"/>
                <a:gd name="T13" fmla="*/ 1057 h 1057"/>
                <a:gd name="T14" fmla="*/ 0 w 3775"/>
                <a:gd name="T15" fmla="*/ 1049 h 1057"/>
                <a:gd name="T16" fmla="*/ 0 w 3775"/>
                <a:gd name="T17" fmla="*/ 9 h 1057"/>
                <a:gd name="T18" fmla="*/ 17 w 3775"/>
                <a:gd name="T19" fmla="*/ 1049 h 1057"/>
                <a:gd name="T20" fmla="*/ 8 w 3775"/>
                <a:gd name="T21" fmla="*/ 1040 h 1057"/>
                <a:gd name="T22" fmla="*/ 3767 w 3775"/>
                <a:gd name="T23" fmla="*/ 1040 h 1057"/>
                <a:gd name="T24" fmla="*/ 3758 w 3775"/>
                <a:gd name="T25" fmla="*/ 1049 h 1057"/>
                <a:gd name="T26" fmla="*/ 3758 w 3775"/>
                <a:gd name="T27" fmla="*/ 9 h 1057"/>
                <a:gd name="T28" fmla="*/ 3767 w 3775"/>
                <a:gd name="T29" fmla="*/ 17 h 1057"/>
                <a:gd name="T30" fmla="*/ 8 w 3775"/>
                <a:gd name="T31" fmla="*/ 17 h 1057"/>
                <a:gd name="T32" fmla="*/ 17 w 3775"/>
                <a:gd name="T33" fmla="*/ 9 h 1057"/>
                <a:gd name="T34" fmla="*/ 17 w 3775"/>
                <a:gd name="T35" fmla="*/ 1049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75" h="1057">
                  <a:moveTo>
                    <a:pt x="0" y="9"/>
                  </a:moveTo>
                  <a:cubicBezTo>
                    <a:pt x="0" y="4"/>
                    <a:pt x="4" y="0"/>
                    <a:pt x="8" y="0"/>
                  </a:cubicBezTo>
                  <a:lnTo>
                    <a:pt x="3767" y="0"/>
                  </a:lnTo>
                  <a:cubicBezTo>
                    <a:pt x="3771" y="0"/>
                    <a:pt x="3775" y="4"/>
                    <a:pt x="3775" y="9"/>
                  </a:cubicBezTo>
                  <a:lnTo>
                    <a:pt x="3775" y="1049"/>
                  </a:lnTo>
                  <a:cubicBezTo>
                    <a:pt x="3775" y="1053"/>
                    <a:pt x="3771" y="1057"/>
                    <a:pt x="3767" y="1057"/>
                  </a:cubicBezTo>
                  <a:lnTo>
                    <a:pt x="8" y="1057"/>
                  </a:lnTo>
                  <a:cubicBezTo>
                    <a:pt x="4" y="1057"/>
                    <a:pt x="0" y="1053"/>
                    <a:pt x="0" y="1049"/>
                  </a:cubicBezTo>
                  <a:lnTo>
                    <a:pt x="0" y="9"/>
                  </a:lnTo>
                  <a:close/>
                  <a:moveTo>
                    <a:pt x="17" y="1049"/>
                  </a:moveTo>
                  <a:lnTo>
                    <a:pt x="8" y="1040"/>
                  </a:lnTo>
                  <a:lnTo>
                    <a:pt x="3767" y="1040"/>
                  </a:lnTo>
                  <a:lnTo>
                    <a:pt x="3758" y="1049"/>
                  </a:lnTo>
                  <a:lnTo>
                    <a:pt x="3758" y="9"/>
                  </a:lnTo>
                  <a:lnTo>
                    <a:pt x="3767" y="17"/>
                  </a:lnTo>
                  <a:lnTo>
                    <a:pt x="8" y="17"/>
                  </a:lnTo>
                  <a:lnTo>
                    <a:pt x="17" y="9"/>
                  </a:lnTo>
                  <a:lnTo>
                    <a:pt x="17" y="104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8D456B-D357-49F5-B92D-838146E1F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1151"/>
              <a:ext cx="35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Reactive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4DD8A9-2141-4796-8F7B-6E3BA20B8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1151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91F750-D131-483E-89F8-65BD83B00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1613"/>
              <a:ext cx="830" cy="3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FB66C36-FAE9-4745-8CFD-E30A5AF303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9" y="1611"/>
              <a:ext cx="833" cy="387"/>
            </a:xfrm>
            <a:custGeom>
              <a:avLst/>
              <a:gdLst>
                <a:gd name="T0" fmla="*/ 0 w 3977"/>
                <a:gd name="T1" fmla="*/ 8 h 1605"/>
                <a:gd name="T2" fmla="*/ 8 w 3977"/>
                <a:gd name="T3" fmla="*/ 0 h 1605"/>
                <a:gd name="T4" fmla="*/ 3968 w 3977"/>
                <a:gd name="T5" fmla="*/ 0 h 1605"/>
                <a:gd name="T6" fmla="*/ 3977 w 3977"/>
                <a:gd name="T7" fmla="*/ 8 h 1605"/>
                <a:gd name="T8" fmla="*/ 3977 w 3977"/>
                <a:gd name="T9" fmla="*/ 1597 h 1605"/>
                <a:gd name="T10" fmla="*/ 3968 w 3977"/>
                <a:gd name="T11" fmla="*/ 1605 h 1605"/>
                <a:gd name="T12" fmla="*/ 8 w 3977"/>
                <a:gd name="T13" fmla="*/ 1605 h 1605"/>
                <a:gd name="T14" fmla="*/ 0 w 3977"/>
                <a:gd name="T15" fmla="*/ 1597 h 1605"/>
                <a:gd name="T16" fmla="*/ 0 w 3977"/>
                <a:gd name="T17" fmla="*/ 8 h 1605"/>
                <a:gd name="T18" fmla="*/ 17 w 3977"/>
                <a:gd name="T19" fmla="*/ 1597 h 1605"/>
                <a:gd name="T20" fmla="*/ 8 w 3977"/>
                <a:gd name="T21" fmla="*/ 1588 h 1605"/>
                <a:gd name="T22" fmla="*/ 3968 w 3977"/>
                <a:gd name="T23" fmla="*/ 1588 h 1605"/>
                <a:gd name="T24" fmla="*/ 3960 w 3977"/>
                <a:gd name="T25" fmla="*/ 1597 h 1605"/>
                <a:gd name="T26" fmla="*/ 3960 w 3977"/>
                <a:gd name="T27" fmla="*/ 8 h 1605"/>
                <a:gd name="T28" fmla="*/ 3968 w 3977"/>
                <a:gd name="T29" fmla="*/ 17 h 1605"/>
                <a:gd name="T30" fmla="*/ 8 w 3977"/>
                <a:gd name="T31" fmla="*/ 17 h 1605"/>
                <a:gd name="T32" fmla="*/ 17 w 3977"/>
                <a:gd name="T33" fmla="*/ 8 h 1605"/>
                <a:gd name="T34" fmla="*/ 17 w 3977"/>
                <a:gd name="T35" fmla="*/ 1597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77" h="1605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3968" y="0"/>
                  </a:lnTo>
                  <a:cubicBezTo>
                    <a:pt x="3973" y="0"/>
                    <a:pt x="3977" y="4"/>
                    <a:pt x="3977" y="8"/>
                  </a:cubicBezTo>
                  <a:lnTo>
                    <a:pt x="3977" y="1597"/>
                  </a:lnTo>
                  <a:cubicBezTo>
                    <a:pt x="3977" y="1601"/>
                    <a:pt x="3973" y="1605"/>
                    <a:pt x="3968" y="1605"/>
                  </a:cubicBezTo>
                  <a:lnTo>
                    <a:pt x="8" y="1605"/>
                  </a:lnTo>
                  <a:cubicBezTo>
                    <a:pt x="4" y="1605"/>
                    <a:pt x="0" y="1601"/>
                    <a:pt x="0" y="1597"/>
                  </a:cubicBezTo>
                  <a:lnTo>
                    <a:pt x="0" y="8"/>
                  </a:lnTo>
                  <a:close/>
                  <a:moveTo>
                    <a:pt x="17" y="1597"/>
                  </a:moveTo>
                  <a:lnTo>
                    <a:pt x="8" y="1588"/>
                  </a:lnTo>
                  <a:lnTo>
                    <a:pt x="3968" y="1588"/>
                  </a:lnTo>
                  <a:lnTo>
                    <a:pt x="3960" y="1597"/>
                  </a:lnTo>
                  <a:lnTo>
                    <a:pt x="3960" y="8"/>
                  </a:lnTo>
                  <a:lnTo>
                    <a:pt x="3968" y="17"/>
                  </a:lnTo>
                  <a:lnTo>
                    <a:pt x="8" y="17"/>
                  </a:lnTo>
                  <a:lnTo>
                    <a:pt x="17" y="8"/>
                  </a:lnTo>
                  <a:lnTo>
                    <a:pt x="17" y="159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20193D-C6F8-4228-9246-CB12433D7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1643"/>
              <a:ext cx="61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Unigold HIV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49DA21A-2D6A-4D9E-8863-8DFC54A09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1824"/>
              <a:ext cx="17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1/2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62C41A-9DE5-46D9-9284-DD49698FE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1824"/>
              <a:ext cx="2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971963A-C3D1-4A4C-87E6-D519EEC0E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3" y="1571"/>
              <a:ext cx="1261" cy="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DFA60A8-7AD3-4BCC-8E9F-0E3643039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" y="1569"/>
              <a:ext cx="1264" cy="429"/>
            </a:xfrm>
            <a:custGeom>
              <a:avLst/>
              <a:gdLst>
                <a:gd name="T0" fmla="*/ 0 w 6030"/>
                <a:gd name="T1" fmla="*/ 8 h 1780"/>
                <a:gd name="T2" fmla="*/ 9 w 6030"/>
                <a:gd name="T3" fmla="*/ 0 h 1780"/>
                <a:gd name="T4" fmla="*/ 6022 w 6030"/>
                <a:gd name="T5" fmla="*/ 0 h 1780"/>
                <a:gd name="T6" fmla="*/ 6030 w 6030"/>
                <a:gd name="T7" fmla="*/ 8 h 1780"/>
                <a:gd name="T8" fmla="*/ 6030 w 6030"/>
                <a:gd name="T9" fmla="*/ 1771 h 1780"/>
                <a:gd name="T10" fmla="*/ 6022 w 6030"/>
                <a:gd name="T11" fmla="*/ 1780 h 1780"/>
                <a:gd name="T12" fmla="*/ 9 w 6030"/>
                <a:gd name="T13" fmla="*/ 1780 h 1780"/>
                <a:gd name="T14" fmla="*/ 0 w 6030"/>
                <a:gd name="T15" fmla="*/ 1771 h 1780"/>
                <a:gd name="T16" fmla="*/ 0 w 6030"/>
                <a:gd name="T17" fmla="*/ 8 h 1780"/>
                <a:gd name="T18" fmla="*/ 17 w 6030"/>
                <a:gd name="T19" fmla="*/ 1771 h 1780"/>
                <a:gd name="T20" fmla="*/ 9 w 6030"/>
                <a:gd name="T21" fmla="*/ 1763 h 1780"/>
                <a:gd name="T22" fmla="*/ 6022 w 6030"/>
                <a:gd name="T23" fmla="*/ 1763 h 1780"/>
                <a:gd name="T24" fmla="*/ 6014 w 6030"/>
                <a:gd name="T25" fmla="*/ 1771 h 1780"/>
                <a:gd name="T26" fmla="*/ 6014 w 6030"/>
                <a:gd name="T27" fmla="*/ 8 h 1780"/>
                <a:gd name="T28" fmla="*/ 6022 w 6030"/>
                <a:gd name="T29" fmla="*/ 16 h 1780"/>
                <a:gd name="T30" fmla="*/ 9 w 6030"/>
                <a:gd name="T31" fmla="*/ 16 h 1780"/>
                <a:gd name="T32" fmla="*/ 17 w 6030"/>
                <a:gd name="T33" fmla="*/ 8 h 1780"/>
                <a:gd name="T34" fmla="*/ 17 w 6030"/>
                <a:gd name="T35" fmla="*/ 1771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30" h="1780">
                  <a:moveTo>
                    <a:pt x="0" y="8"/>
                  </a:moveTo>
                  <a:cubicBezTo>
                    <a:pt x="0" y="3"/>
                    <a:pt x="4" y="0"/>
                    <a:pt x="9" y="0"/>
                  </a:cubicBezTo>
                  <a:lnTo>
                    <a:pt x="6022" y="0"/>
                  </a:lnTo>
                  <a:cubicBezTo>
                    <a:pt x="6027" y="0"/>
                    <a:pt x="6030" y="3"/>
                    <a:pt x="6030" y="8"/>
                  </a:cubicBezTo>
                  <a:lnTo>
                    <a:pt x="6030" y="1771"/>
                  </a:lnTo>
                  <a:cubicBezTo>
                    <a:pt x="6030" y="1776"/>
                    <a:pt x="6027" y="1780"/>
                    <a:pt x="6022" y="1780"/>
                  </a:cubicBezTo>
                  <a:lnTo>
                    <a:pt x="9" y="1780"/>
                  </a:lnTo>
                  <a:cubicBezTo>
                    <a:pt x="4" y="1780"/>
                    <a:pt x="0" y="1776"/>
                    <a:pt x="0" y="1771"/>
                  </a:cubicBezTo>
                  <a:lnTo>
                    <a:pt x="0" y="8"/>
                  </a:lnTo>
                  <a:close/>
                  <a:moveTo>
                    <a:pt x="17" y="1771"/>
                  </a:moveTo>
                  <a:lnTo>
                    <a:pt x="9" y="1763"/>
                  </a:lnTo>
                  <a:lnTo>
                    <a:pt x="6022" y="1763"/>
                  </a:lnTo>
                  <a:lnTo>
                    <a:pt x="6014" y="1771"/>
                  </a:lnTo>
                  <a:lnTo>
                    <a:pt x="6014" y="8"/>
                  </a:lnTo>
                  <a:lnTo>
                    <a:pt x="6022" y="16"/>
                  </a:lnTo>
                  <a:lnTo>
                    <a:pt x="9" y="16"/>
                  </a:lnTo>
                  <a:lnTo>
                    <a:pt x="17" y="8"/>
                  </a:lnTo>
                  <a:lnTo>
                    <a:pt x="17" y="177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4ED1A75-A966-45A0-A0FE-E6EB7DC5F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1603"/>
              <a:ext cx="35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Reactive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B2071B-7AF6-4397-8CEE-B1834E060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1603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601F6B-54D5-40B1-9C52-2335F1219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1841"/>
              <a:ext cx="2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Issue</a:t>
              </a: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C9B7C57-9F77-4CD5-9E49-633E190E7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1841"/>
              <a:ext cx="56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HIV Positive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A0F9C8-B042-4F4E-AF87-2573A5FE3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1841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67AC032-F649-4BD8-BAD3-D7609B698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" y="1841"/>
              <a:ext cx="36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Results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F51A1A-F644-4CD1-8771-4656B4584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" y="1841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B65C102-DB57-4291-A781-F256469C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" y="1613"/>
              <a:ext cx="811" cy="3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7C0D163-A537-423A-A64A-C7BAF6EB0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0" y="1611"/>
              <a:ext cx="815" cy="338"/>
            </a:xfrm>
            <a:custGeom>
              <a:avLst/>
              <a:gdLst>
                <a:gd name="T0" fmla="*/ 0 w 7777"/>
                <a:gd name="T1" fmla="*/ 16 h 2806"/>
                <a:gd name="T2" fmla="*/ 17 w 7777"/>
                <a:gd name="T3" fmla="*/ 0 h 2806"/>
                <a:gd name="T4" fmla="*/ 7760 w 7777"/>
                <a:gd name="T5" fmla="*/ 0 h 2806"/>
                <a:gd name="T6" fmla="*/ 7777 w 7777"/>
                <a:gd name="T7" fmla="*/ 16 h 2806"/>
                <a:gd name="T8" fmla="*/ 7777 w 7777"/>
                <a:gd name="T9" fmla="*/ 2790 h 2806"/>
                <a:gd name="T10" fmla="*/ 7760 w 7777"/>
                <a:gd name="T11" fmla="*/ 2806 h 2806"/>
                <a:gd name="T12" fmla="*/ 17 w 7777"/>
                <a:gd name="T13" fmla="*/ 2806 h 2806"/>
                <a:gd name="T14" fmla="*/ 0 w 7777"/>
                <a:gd name="T15" fmla="*/ 2790 h 2806"/>
                <a:gd name="T16" fmla="*/ 0 w 7777"/>
                <a:gd name="T17" fmla="*/ 16 h 2806"/>
                <a:gd name="T18" fmla="*/ 34 w 7777"/>
                <a:gd name="T19" fmla="*/ 2790 h 2806"/>
                <a:gd name="T20" fmla="*/ 17 w 7777"/>
                <a:gd name="T21" fmla="*/ 2773 h 2806"/>
                <a:gd name="T22" fmla="*/ 7760 w 7777"/>
                <a:gd name="T23" fmla="*/ 2773 h 2806"/>
                <a:gd name="T24" fmla="*/ 7744 w 7777"/>
                <a:gd name="T25" fmla="*/ 2790 h 2806"/>
                <a:gd name="T26" fmla="*/ 7744 w 7777"/>
                <a:gd name="T27" fmla="*/ 16 h 2806"/>
                <a:gd name="T28" fmla="*/ 7760 w 7777"/>
                <a:gd name="T29" fmla="*/ 33 h 2806"/>
                <a:gd name="T30" fmla="*/ 17 w 7777"/>
                <a:gd name="T31" fmla="*/ 33 h 2806"/>
                <a:gd name="T32" fmla="*/ 34 w 7777"/>
                <a:gd name="T33" fmla="*/ 16 h 2806"/>
                <a:gd name="T34" fmla="*/ 34 w 7777"/>
                <a:gd name="T35" fmla="*/ 2790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77" h="2806">
                  <a:moveTo>
                    <a:pt x="0" y="16"/>
                  </a:moveTo>
                  <a:cubicBezTo>
                    <a:pt x="0" y="7"/>
                    <a:pt x="8" y="0"/>
                    <a:pt x="17" y="0"/>
                  </a:cubicBezTo>
                  <a:lnTo>
                    <a:pt x="7760" y="0"/>
                  </a:lnTo>
                  <a:cubicBezTo>
                    <a:pt x="7770" y="0"/>
                    <a:pt x="7777" y="7"/>
                    <a:pt x="7777" y="16"/>
                  </a:cubicBezTo>
                  <a:lnTo>
                    <a:pt x="7777" y="2790"/>
                  </a:lnTo>
                  <a:cubicBezTo>
                    <a:pt x="7777" y="2799"/>
                    <a:pt x="7770" y="2806"/>
                    <a:pt x="7760" y="2806"/>
                  </a:cubicBezTo>
                  <a:lnTo>
                    <a:pt x="17" y="2806"/>
                  </a:lnTo>
                  <a:cubicBezTo>
                    <a:pt x="8" y="2806"/>
                    <a:pt x="0" y="2799"/>
                    <a:pt x="0" y="2790"/>
                  </a:cubicBezTo>
                  <a:lnTo>
                    <a:pt x="0" y="16"/>
                  </a:lnTo>
                  <a:close/>
                  <a:moveTo>
                    <a:pt x="34" y="2790"/>
                  </a:moveTo>
                  <a:lnTo>
                    <a:pt x="17" y="2773"/>
                  </a:lnTo>
                  <a:lnTo>
                    <a:pt x="7760" y="2773"/>
                  </a:lnTo>
                  <a:lnTo>
                    <a:pt x="7744" y="2790"/>
                  </a:lnTo>
                  <a:lnTo>
                    <a:pt x="7744" y="16"/>
                  </a:lnTo>
                  <a:lnTo>
                    <a:pt x="7760" y="33"/>
                  </a:lnTo>
                  <a:lnTo>
                    <a:pt x="17" y="33"/>
                  </a:lnTo>
                  <a:lnTo>
                    <a:pt x="34" y="16"/>
                  </a:lnTo>
                  <a:lnTo>
                    <a:pt x="34" y="279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4E54E8-C0C9-442A-BF92-20C22CC35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1643"/>
              <a:ext cx="17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Non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C25B32-A8B2-4876-BA7A-C77825C84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1643"/>
              <a:ext cx="3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79DA1A8-002A-4FFF-B140-B37A4AF46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1643"/>
              <a:ext cx="35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Reactive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89B7E13-D8EB-4688-BE4F-90FD0CB49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643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EABE819-D487-4B1C-88AD-740883018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" y="2226"/>
              <a:ext cx="1691" cy="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AE7E90E-0C1B-4257-85A1-6236ECFE2C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" y="2224"/>
              <a:ext cx="1695" cy="380"/>
            </a:xfrm>
            <a:custGeom>
              <a:avLst/>
              <a:gdLst>
                <a:gd name="T0" fmla="*/ 0 w 16170"/>
                <a:gd name="T1" fmla="*/ 16 h 3153"/>
                <a:gd name="T2" fmla="*/ 17 w 16170"/>
                <a:gd name="T3" fmla="*/ 0 h 3153"/>
                <a:gd name="T4" fmla="*/ 16153 w 16170"/>
                <a:gd name="T5" fmla="*/ 0 h 3153"/>
                <a:gd name="T6" fmla="*/ 16170 w 16170"/>
                <a:gd name="T7" fmla="*/ 16 h 3153"/>
                <a:gd name="T8" fmla="*/ 16170 w 16170"/>
                <a:gd name="T9" fmla="*/ 3136 h 3153"/>
                <a:gd name="T10" fmla="*/ 16153 w 16170"/>
                <a:gd name="T11" fmla="*/ 3153 h 3153"/>
                <a:gd name="T12" fmla="*/ 17 w 16170"/>
                <a:gd name="T13" fmla="*/ 3153 h 3153"/>
                <a:gd name="T14" fmla="*/ 0 w 16170"/>
                <a:gd name="T15" fmla="*/ 3136 h 3153"/>
                <a:gd name="T16" fmla="*/ 0 w 16170"/>
                <a:gd name="T17" fmla="*/ 16 h 3153"/>
                <a:gd name="T18" fmla="*/ 33 w 16170"/>
                <a:gd name="T19" fmla="*/ 3136 h 3153"/>
                <a:gd name="T20" fmla="*/ 17 w 16170"/>
                <a:gd name="T21" fmla="*/ 3120 h 3153"/>
                <a:gd name="T22" fmla="*/ 16153 w 16170"/>
                <a:gd name="T23" fmla="*/ 3120 h 3153"/>
                <a:gd name="T24" fmla="*/ 16137 w 16170"/>
                <a:gd name="T25" fmla="*/ 3136 h 3153"/>
                <a:gd name="T26" fmla="*/ 16137 w 16170"/>
                <a:gd name="T27" fmla="*/ 16 h 3153"/>
                <a:gd name="T28" fmla="*/ 16153 w 16170"/>
                <a:gd name="T29" fmla="*/ 33 h 3153"/>
                <a:gd name="T30" fmla="*/ 17 w 16170"/>
                <a:gd name="T31" fmla="*/ 33 h 3153"/>
                <a:gd name="T32" fmla="*/ 33 w 16170"/>
                <a:gd name="T33" fmla="*/ 16 h 3153"/>
                <a:gd name="T34" fmla="*/ 33 w 16170"/>
                <a:gd name="T35" fmla="*/ 3136 h 3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70" h="3153">
                  <a:moveTo>
                    <a:pt x="0" y="16"/>
                  </a:moveTo>
                  <a:cubicBezTo>
                    <a:pt x="0" y="7"/>
                    <a:pt x="8" y="0"/>
                    <a:pt x="17" y="0"/>
                  </a:cubicBezTo>
                  <a:lnTo>
                    <a:pt x="16153" y="0"/>
                  </a:lnTo>
                  <a:cubicBezTo>
                    <a:pt x="16163" y="0"/>
                    <a:pt x="16170" y="7"/>
                    <a:pt x="16170" y="16"/>
                  </a:cubicBezTo>
                  <a:lnTo>
                    <a:pt x="16170" y="3136"/>
                  </a:lnTo>
                  <a:cubicBezTo>
                    <a:pt x="16170" y="3145"/>
                    <a:pt x="16163" y="3153"/>
                    <a:pt x="16153" y="3153"/>
                  </a:cubicBezTo>
                  <a:lnTo>
                    <a:pt x="17" y="3153"/>
                  </a:lnTo>
                  <a:cubicBezTo>
                    <a:pt x="8" y="3153"/>
                    <a:pt x="0" y="3145"/>
                    <a:pt x="0" y="3136"/>
                  </a:cubicBezTo>
                  <a:lnTo>
                    <a:pt x="0" y="16"/>
                  </a:lnTo>
                  <a:close/>
                  <a:moveTo>
                    <a:pt x="33" y="3136"/>
                  </a:moveTo>
                  <a:lnTo>
                    <a:pt x="17" y="3120"/>
                  </a:lnTo>
                  <a:lnTo>
                    <a:pt x="16153" y="3120"/>
                  </a:lnTo>
                  <a:lnTo>
                    <a:pt x="16137" y="3136"/>
                  </a:lnTo>
                  <a:lnTo>
                    <a:pt x="16137" y="16"/>
                  </a:lnTo>
                  <a:lnTo>
                    <a:pt x="16153" y="33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33" y="313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1E9976B-B8B7-4EA8-8092-CADD1A20B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2258"/>
              <a:ext cx="43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PERFORM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A603F1-74E7-46D4-92F7-BD6472B8B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2258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34F3E02-E943-4A34-A55E-E6EFA6A57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2257"/>
              <a:ext cx="2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both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6C8C367-4BDF-4E6F-A54B-60843E1FA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2258"/>
              <a:ext cx="6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  </a:t>
              </a:r>
              <a:r>
                <a:rPr lang="en-NA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Colloidal Gold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B1D3C8A-2ACE-4CBC-A9E6-02E4EFB8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258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0A4A1D9-3149-43AC-BE2A-20AB37DD9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2258"/>
              <a:ext cx="3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     and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54C2237-F885-4CBC-B427-BF3C8DC03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2416"/>
              <a:ext cx="33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Unigold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56B2BA6-259E-490B-89D8-79979ECBE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2416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931672-3222-400F-95CD-3AECA53B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2416"/>
              <a:ext cx="92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at the same time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0BA3128-0170-4E5E-B3D8-026E0A990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" y="2416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FF440C1-B531-4356-80F8-E40BA17797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9" y="2374"/>
              <a:ext cx="332" cy="65"/>
            </a:xfrm>
            <a:custGeom>
              <a:avLst/>
              <a:gdLst>
                <a:gd name="T0" fmla="*/ 0 w 1588"/>
                <a:gd name="T1" fmla="*/ 119 h 271"/>
                <a:gd name="T2" fmla="*/ 1555 w 1588"/>
                <a:gd name="T3" fmla="*/ 119 h 271"/>
                <a:gd name="T4" fmla="*/ 1555 w 1588"/>
                <a:gd name="T5" fmla="*/ 152 h 271"/>
                <a:gd name="T6" fmla="*/ 0 w 1588"/>
                <a:gd name="T7" fmla="*/ 152 h 271"/>
                <a:gd name="T8" fmla="*/ 0 w 1588"/>
                <a:gd name="T9" fmla="*/ 119 h 271"/>
                <a:gd name="T10" fmla="*/ 1364 w 1588"/>
                <a:gd name="T11" fmla="*/ 4 h 271"/>
                <a:gd name="T12" fmla="*/ 1588 w 1588"/>
                <a:gd name="T13" fmla="*/ 135 h 271"/>
                <a:gd name="T14" fmla="*/ 1364 w 1588"/>
                <a:gd name="T15" fmla="*/ 266 h 271"/>
                <a:gd name="T16" fmla="*/ 1364 w 1588"/>
                <a:gd name="T17" fmla="*/ 266 h 271"/>
                <a:gd name="T18" fmla="*/ 1341 w 1588"/>
                <a:gd name="T19" fmla="*/ 260 h 271"/>
                <a:gd name="T20" fmla="*/ 1347 w 1588"/>
                <a:gd name="T21" fmla="*/ 238 h 271"/>
                <a:gd name="T22" fmla="*/ 1547 w 1588"/>
                <a:gd name="T23" fmla="*/ 121 h 271"/>
                <a:gd name="T24" fmla="*/ 1547 w 1588"/>
                <a:gd name="T25" fmla="*/ 150 h 271"/>
                <a:gd name="T26" fmla="*/ 1347 w 1588"/>
                <a:gd name="T27" fmla="*/ 33 h 271"/>
                <a:gd name="T28" fmla="*/ 1341 w 1588"/>
                <a:gd name="T29" fmla="*/ 10 h 271"/>
                <a:gd name="T30" fmla="*/ 1364 w 1588"/>
                <a:gd name="T31" fmla="*/ 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8" h="271">
                  <a:moveTo>
                    <a:pt x="0" y="119"/>
                  </a:moveTo>
                  <a:lnTo>
                    <a:pt x="1555" y="119"/>
                  </a:lnTo>
                  <a:lnTo>
                    <a:pt x="1555" y="152"/>
                  </a:lnTo>
                  <a:lnTo>
                    <a:pt x="0" y="152"/>
                  </a:lnTo>
                  <a:lnTo>
                    <a:pt x="0" y="119"/>
                  </a:lnTo>
                  <a:close/>
                  <a:moveTo>
                    <a:pt x="1364" y="4"/>
                  </a:moveTo>
                  <a:lnTo>
                    <a:pt x="1588" y="135"/>
                  </a:lnTo>
                  <a:lnTo>
                    <a:pt x="1364" y="266"/>
                  </a:lnTo>
                  <a:lnTo>
                    <a:pt x="1364" y="266"/>
                  </a:lnTo>
                  <a:cubicBezTo>
                    <a:pt x="1356" y="271"/>
                    <a:pt x="1345" y="268"/>
                    <a:pt x="1341" y="260"/>
                  </a:cubicBezTo>
                  <a:cubicBezTo>
                    <a:pt x="1336" y="252"/>
                    <a:pt x="1339" y="242"/>
                    <a:pt x="1347" y="238"/>
                  </a:cubicBezTo>
                  <a:lnTo>
                    <a:pt x="1547" y="121"/>
                  </a:lnTo>
                  <a:lnTo>
                    <a:pt x="1547" y="150"/>
                  </a:lnTo>
                  <a:lnTo>
                    <a:pt x="1347" y="33"/>
                  </a:lnTo>
                  <a:cubicBezTo>
                    <a:pt x="1339" y="28"/>
                    <a:pt x="1336" y="18"/>
                    <a:pt x="1341" y="10"/>
                  </a:cubicBezTo>
                  <a:cubicBezTo>
                    <a:pt x="1345" y="2"/>
                    <a:pt x="1356" y="0"/>
                    <a:pt x="1364" y="4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7269AF9-AEF3-4B2B-85D4-0EFD45BD8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9" y="2163"/>
              <a:ext cx="1503" cy="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10AA539F-060F-49EB-A2B3-F22FB29B4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" y="2161"/>
              <a:ext cx="1507" cy="743"/>
            </a:xfrm>
            <a:custGeom>
              <a:avLst/>
              <a:gdLst>
                <a:gd name="T0" fmla="*/ 0 w 7187"/>
                <a:gd name="T1" fmla="*/ 8 h 3082"/>
                <a:gd name="T2" fmla="*/ 9 w 7187"/>
                <a:gd name="T3" fmla="*/ 0 h 3082"/>
                <a:gd name="T4" fmla="*/ 7179 w 7187"/>
                <a:gd name="T5" fmla="*/ 0 h 3082"/>
                <a:gd name="T6" fmla="*/ 7187 w 7187"/>
                <a:gd name="T7" fmla="*/ 8 h 3082"/>
                <a:gd name="T8" fmla="*/ 7187 w 7187"/>
                <a:gd name="T9" fmla="*/ 3073 h 3082"/>
                <a:gd name="T10" fmla="*/ 7179 w 7187"/>
                <a:gd name="T11" fmla="*/ 3082 h 3082"/>
                <a:gd name="T12" fmla="*/ 9 w 7187"/>
                <a:gd name="T13" fmla="*/ 3082 h 3082"/>
                <a:gd name="T14" fmla="*/ 0 w 7187"/>
                <a:gd name="T15" fmla="*/ 3073 h 3082"/>
                <a:gd name="T16" fmla="*/ 0 w 7187"/>
                <a:gd name="T17" fmla="*/ 8 h 3082"/>
                <a:gd name="T18" fmla="*/ 17 w 7187"/>
                <a:gd name="T19" fmla="*/ 3073 h 3082"/>
                <a:gd name="T20" fmla="*/ 9 w 7187"/>
                <a:gd name="T21" fmla="*/ 3065 h 3082"/>
                <a:gd name="T22" fmla="*/ 7179 w 7187"/>
                <a:gd name="T23" fmla="*/ 3065 h 3082"/>
                <a:gd name="T24" fmla="*/ 7170 w 7187"/>
                <a:gd name="T25" fmla="*/ 3073 h 3082"/>
                <a:gd name="T26" fmla="*/ 7170 w 7187"/>
                <a:gd name="T27" fmla="*/ 8 h 3082"/>
                <a:gd name="T28" fmla="*/ 7179 w 7187"/>
                <a:gd name="T29" fmla="*/ 17 h 3082"/>
                <a:gd name="T30" fmla="*/ 9 w 7187"/>
                <a:gd name="T31" fmla="*/ 17 h 3082"/>
                <a:gd name="T32" fmla="*/ 17 w 7187"/>
                <a:gd name="T33" fmla="*/ 8 h 3082"/>
                <a:gd name="T34" fmla="*/ 17 w 7187"/>
                <a:gd name="T35" fmla="*/ 3073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87" h="3082">
                  <a:moveTo>
                    <a:pt x="0" y="8"/>
                  </a:moveTo>
                  <a:cubicBezTo>
                    <a:pt x="0" y="4"/>
                    <a:pt x="4" y="0"/>
                    <a:pt x="9" y="0"/>
                  </a:cubicBezTo>
                  <a:lnTo>
                    <a:pt x="7179" y="0"/>
                  </a:lnTo>
                  <a:cubicBezTo>
                    <a:pt x="7183" y="0"/>
                    <a:pt x="7187" y="4"/>
                    <a:pt x="7187" y="8"/>
                  </a:cubicBezTo>
                  <a:lnTo>
                    <a:pt x="7187" y="3073"/>
                  </a:lnTo>
                  <a:cubicBezTo>
                    <a:pt x="7187" y="3078"/>
                    <a:pt x="7183" y="3082"/>
                    <a:pt x="7179" y="3082"/>
                  </a:cubicBezTo>
                  <a:lnTo>
                    <a:pt x="9" y="3082"/>
                  </a:lnTo>
                  <a:cubicBezTo>
                    <a:pt x="4" y="3082"/>
                    <a:pt x="0" y="3078"/>
                    <a:pt x="0" y="3073"/>
                  </a:cubicBezTo>
                  <a:lnTo>
                    <a:pt x="0" y="8"/>
                  </a:lnTo>
                  <a:close/>
                  <a:moveTo>
                    <a:pt x="17" y="3073"/>
                  </a:moveTo>
                  <a:lnTo>
                    <a:pt x="9" y="3065"/>
                  </a:lnTo>
                  <a:lnTo>
                    <a:pt x="7179" y="3065"/>
                  </a:lnTo>
                  <a:lnTo>
                    <a:pt x="7170" y="3073"/>
                  </a:lnTo>
                  <a:lnTo>
                    <a:pt x="7170" y="8"/>
                  </a:lnTo>
                  <a:lnTo>
                    <a:pt x="7179" y="17"/>
                  </a:lnTo>
                  <a:lnTo>
                    <a:pt x="9" y="17"/>
                  </a:lnTo>
                  <a:lnTo>
                    <a:pt x="17" y="8"/>
                  </a:lnTo>
                  <a:lnTo>
                    <a:pt x="17" y="307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914AA7B-4DD3-4C98-B149-DF504A658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2196"/>
              <a:ext cx="60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Colloidal Gold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AF555D3-A7B5-4C2E-B192-B14229BA1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196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E83EB7-7415-4394-8A33-2CA27191A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" y="2196"/>
              <a:ext cx="5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–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C836E-D105-4B73-9CDF-829ABB54C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196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47F488F-FCA7-4300-A2B1-C6D19324F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2196"/>
              <a:ext cx="35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Reactive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A365E6D-5585-430C-B6FE-06ED37A9A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" y="2196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ED1180D-D7B9-40F3-ACED-2166FC14E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2434"/>
              <a:ext cx="33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Unigold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6ACE2A8-3683-4B03-9848-4B6667264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434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C118188-57CA-4F3B-9C16-5066F7D3E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2434"/>
              <a:ext cx="5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–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966B584-E17A-48C0-B8BC-F4F5F8C69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9" y="2434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EB687E4-D3C0-4FA7-948C-1BEC9636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" y="2434"/>
              <a:ext cx="35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Reactive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A36ADD1-48A6-4770-A112-A157CAC9F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434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72483D0-3F2F-40C9-92D3-34D5C9DB9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2672"/>
              <a:ext cx="23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Issue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84708B7-9A00-4843-BCE2-383C53B07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" y="2672"/>
              <a:ext cx="53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NA" altLang="en-NA" sz="140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HIV Positive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F4BE469-4D25-45A6-95B6-E690EB81D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672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2200BED-0442-4C9F-97D3-FABEF86D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2672"/>
              <a:ext cx="3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  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Results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59A4CB4-B74B-4BDF-8F1D-AC036F973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2672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DF4F1746-D1AD-401E-B3E5-2D1ED35E2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4" y="2602"/>
              <a:ext cx="57" cy="222"/>
            </a:xfrm>
            <a:custGeom>
              <a:avLst/>
              <a:gdLst>
                <a:gd name="T0" fmla="*/ 305 w 543"/>
                <a:gd name="T1" fmla="*/ 0 h 1843"/>
                <a:gd name="T2" fmla="*/ 305 w 543"/>
                <a:gd name="T3" fmla="*/ 1777 h 1843"/>
                <a:gd name="T4" fmla="*/ 238 w 543"/>
                <a:gd name="T5" fmla="*/ 1777 h 1843"/>
                <a:gd name="T6" fmla="*/ 238 w 543"/>
                <a:gd name="T7" fmla="*/ 0 h 1843"/>
                <a:gd name="T8" fmla="*/ 305 w 543"/>
                <a:gd name="T9" fmla="*/ 0 h 1843"/>
                <a:gd name="T10" fmla="*/ 534 w 543"/>
                <a:gd name="T11" fmla="*/ 1394 h 1843"/>
                <a:gd name="T12" fmla="*/ 271 w 543"/>
                <a:gd name="T13" fmla="*/ 1843 h 1843"/>
                <a:gd name="T14" fmla="*/ 9 w 543"/>
                <a:gd name="T15" fmla="*/ 1394 h 1843"/>
                <a:gd name="T16" fmla="*/ 21 w 543"/>
                <a:gd name="T17" fmla="*/ 1348 h 1843"/>
                <a:gd name="T18" fmla="*/ 67 w 543"/>
                <a:gd name="T19" fmla="*/ 1360 h 1843"/>
                <a:gd name="T20" fmla="*/ 300 w 543"/>
                <a:gd name="T21" fmla="*/ 1760 h 1843"/>
                <a:gd name="T22" fmla="*/ 243 w 543"/>
                <a:gd name="T23" fmla="*/ 1760 h 1843"/>
                <a:gd name="T24" fmla="*/ 476 w 543"/>
                <a:gd name="T25" fmla="*/ 1360 h 1843"/>
                <a:gd name="T26" fmla="*/ 522 w 543"/>
                <a:gd name="T27" fmla="*/ 1348 h 1843"/>
                <a:gd name="T28" fmla="*/ 534 w 543"/>
                <a:gd name="T29" fmla="*/ 1394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3" h="1843">
                  <a:moveTo>
                    <a:pt x="305" y="0"/>
                  </a:moveTo>
                  <a:lnTo>
                    <a:pt x="305" y="1777"/>
                  </a:lnTo>
                  <a:lnTo>
                    <a:pt x="238" y="1777"/>
                  </a:lnTo>
                  <a:lnTo>
                    <a:pt x="238" y="0"/>
                  </a:lnTo>
                  <a:lnTo>
                    <a:pt x="305" y="0"/>
                  </a:lnTo>
                  <a:close/>
                  <a:moveTo>
                    <a:pt x="534" y="1394"/>
                  </a:moveTo>
                  <a:lnTo>
                    <a:pt x="271" y="1843"/>
                  </a:lnTo>
                  <a:lnTo>
                    <a:pt x="9" y="1394"/>
                  </a:lnTo>
                  <a:cubicBezTo>
                    <a:pt x="0" y="1378"/>
                    <a:pt x="5" y="1357"/>
                    <a:pt x="21" y="1348"/>
                  </a:cubicBezTo>
                  <a:cubicBezTo>
                    <a:pt x="37" y="1339"/>
                    <a:pt x="58" y="1344"/>
                    <a:pt x="67" y="1360"/>
                  </a:cubicBezTo>
                  <a:lnTo>
                    <a:pt x="300" y="1760"/>
                  </a:lnTo>
                  <a:lnTo>
                    <a:pt x="243" y="1760"/>
                  </a:lnTo>
                  <a:lnTo>
                    <a:pt x="476" y="1360"/>
                  </a:lnTo>
                  <a:cubicBezTo>
                    <a:pt x="485" y="1344"/>
                    <a:pt x="506" y="1339"/>
                    <a:pt x="522" y="1348"/>
                  </a:cubicBezTo>
                  <a:cubicBezTo>
                    <a:pt x="538" y="1357"/>
                    <a:pt x="543" y="1378"/>
                    <a:pt x="534" y="1394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09EE4B5-8C72-4824-B679-C3FEED86B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" y="2825"/>
              <a:ext cx="1691" cy="4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970BCC8-0022-4395-A357-6DDBDC2BD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3" y="2823"/>
              <a:ext cx="1694" cy="443"/>
            </a:xfrm>
            <a:custGeom>
              <a:avLst/>
              <a:gdLst>
                <a:gd name="T0" fmla="*/ 0 w 16163"/>
                <a:gd name="T1" fmla="*/ 17 h 3677"/>
                <a:gd name="T2" fmla="*/ 17 w 16163"/>
                <a:gd name="T3" fmla="*/ 0 h 3677"/>
                <a:gd name="T4" fmla="*/ 16147 w 16163"/>
                <a:gd name="T5" fmla="*/ 0 h 3677"/>
                <a:gd name="T6" fmla="*/ 16163 w 16163"/>
                <a:gd name="T7" fmla="*/ 17 h 3677"/>
                <a:gd name="T8" fmla="*/ 16163 w 16163"/>
                <a:gd name="T9" fmla="*/ 3660 h 3677"/>
                <a:gd name="T10" fmla="*/ 16147 w 16163"/>
                <a:gd name="T11" fmla="*/ 3677 h 3677"/>
                <a:gd name="T12" fmla="*/ 17 w 16163"/>
                <a:gd name="T13" fmla="*/ 3677 h 3677"/>
                <a:gd name="T14" fmla="*/ 0 w 16163"/>
                <a:gd name="T15" fmla="*/ 3660 h 3677"/>
                <a:gd name="T16" fmla="*/ 0 w 16163"/>
                <a:gd name="T17" fmla="*/ 17 h 3677"/>
                <a:gd name="T18" fmla="*/ 33 w 16163"/>
                <a:gd name="T19" fmla="*/ 3660 h 3677"/>
                <a:gd name="T20" fmla="*/ 17 w 16163"/>
                <a:gd name="T21" fmla="*/ 3643 h 3677"/>
                <a:gd name="T22" fmla="*/ 16147 w 16163"/>
                <a:gd name="T23" fmla="*/ 3643 h 3677"/>
                <a:gd name="T24" fmla="*/ 16130 w 16163"/>
                <a:gd name="T25" fmla="*/ 3660 h 3677"/>
                <a:gd name="T26" fmla="*/ 16130 w 16163"/>
                <a:gd name="T27" fmla="*/ 17 h 3677"/>
                <a:gd name="T28" fmla="*/ 16147 w 16163"/>
                <a:gd name="T29" fmla="*/ 33 h 3677"/>
                <a:gd name="T30" fmla="*/ 17 w 16163"/>
                <a:gd name="T31" fmla="*/ 33 h 3677"/>
                <a:gd name="T32" fmla="*/ 33 w 16163"/>
                <a:gd name="T33" fmla="*/ 17 h 3677"/>
                <a:gd name="T34" fmla="*/ 33 w 16163"/>
                <a:gd name="T35" fmla="*/ 3660 h 3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63" h="3677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lnTo>
                    <a:pt x="16147" y="0"/>
                  </a:lnTo>
                  <a:cubicBezTo>
                    <a:pt x="16156" y="0"/>
                    <a:pt x="16163" y="7"/>
                    <a:pt x="16163" y="17"/>
                  </a:cubicBezTo>
                  <a:lnTo>
                    <a:pt x="16163" y="3660"/>
                  </a:lnTo>
                  <a:cubicBezTo>
                    <a:pt x="16163" y="3669"/>
                    <a:pt x="16156" y="3677"/>
                    <a:pt x="16147" y="3677"/>
                  </a:cubicBezTo>
                  <a:lnTo>
                    <a:pt x="17" y="3677"/>
                  </a:lnTo>
                  <a:cubicBezTo>
                    <a:pt x="8" y="3677"/>
                    <a:pt x="0" y="3669"/>
                    <a:pt x="0" y="3660"/>
                  </a:cubicBezTo>
                  <a:lnTo>
                    <a:pt x="0" y="17"/>
                  </a:lnTo>
                  <a:close/>
                  <a:moveTo>
                    <a:pt x="33" y="3660"/>
                  </a:moveTo>
                  <a:lnTo>
                    <a:pt x="17" y="3643"/>
                  </a:lnTo>
                  <a:lnTo>
                    <a:pt x="16147" y="3643"/>
                  </a:lnTo>
                  <a:lnTo>
                    <a:pt x="16130" y="3660"/>
                  </a:lnTo>
                  <a:lnTo>
                    <a:pt x="16130" y="17"/>
                  </a:lnTo>
                  <a:lnTo>
                    <a:pt x="16147" y="33"/>
                  </a:lnTo>
                  <a:lnTo>
                    <a:pt x="17" y="33"/>
                  </a:lnTo>
                  <a:lnTo>
                    <a:pt x="33" y="17"/>
                  </a:lnTo>
                  <a:lnTo>
                    <a:pt x="33" y="366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8B46873-6834-4FFF-860A-6C61A793A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2857"/>
              <a:ext cx="60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Colloidal Gold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A0FDB8E-B6A0-4D1D-B46A-CEA49F09F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2857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79668A0-1A7C-4F48-8CD1-72BF4025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2857"/>
              <a:ext cx="5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–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96D9F08-76E3-4911-87F8-C44E2B48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2857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D3852EE-C3ED-409E-8D0C-50951912F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857"/>
              <a:ext cx="35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Reactive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ADB92D7-518C-4F08-AA94-224E4859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2857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7E4EDA3-BACB-406D-A508-A0A6C3365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3095"/>
              <a:ext cx="33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Unigold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BC452FD-3850-4CE9-80DA-684129F22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" y="3095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9508E5B-9EA6-4344-BED8-4BB6BDD7D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3095"/>
              <a:ext cx="5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–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68BF287-C75D-4715-BAEC-1B3905A5B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" y="3095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CDC6A26-F5E1-475E-AA64-F59CCC99D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3095"/>
              <a:ext cx="53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Non reactive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EA78424-58BE-49AF-80FA-402A750E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3095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D412F5D-5B1B-46C5-84DF-A110F36C4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4" y="3264"/>
              <a:ext cx="57" cy="313"/>
            </a:xfrm>
            <a:custGeom>
              <a:avLst/>
              <a:gdLst>
                <a:gd name="T0" fmla="*/ 305 w 543"/>
                <a:gd name="T1" fmla="*/ 0 h 2603"/>
                <a:gd name="T2" fmla="*/ 305 w 543"/>
                <a:gd name="T3" fmla="*/ 2537 h 2603"/>
                <a:gd name="T4" fmla="*/ 238 w 543"/>
                <a:gd name="T5" fmla="*/ 2537 h 2603"/>
                <a:gd name="T6" fmla="*/ 238 w 543"/>
                <a:gd name="T7" fmla="*/ 0 h 2603"/>
                <a:gd name="T8" fmla="*/ 305 w 543"/>
                <a:gd name="T9" fmla="*/ 0 h 2603"/>
                <a:gd name="T10" fmla="*/ 534 w 543"/>
                <a:gd name="T11" fmla="*/ 2154 h 2603"/>
                <a:gd name="T12" fmla="*/ 271 w 543"/>
                <a:gd name="T13" fmla="*/ 2603 h 2603"/>
                <a:gd name="T14" fmla="*/ 9 w 543"/>
                <a:gd name="T15" fmla="*/ 2154 h 2603"/>
                <a:gd name="T16" fmla="*/ 21 w 543"/>
                <a:gd name="T17" fmla="*/ 2108 h 2603"/>
                <a:gd name="T18" fmla="*/ 67 w 543"/>
                <a:gd name="T19" fmla="*/ 2120 h 2603"/>
                <a:gd name="T20" fmla="*/ 300 w 543"/>
                <a:gd name="T21" fmla="*/ 2520 h 2603"/>
                <a:gd name="T22" fmla="*/ 243 w 543"/>
                <a:gd name="T23" fmla="*/ 2520 h 2603"/>
                <a:gd name="T24" fmla="*/ 476 w 543"/>
                <a:gd name="T25" fmla="*/ 2120 h 2603"/>
                <a:gd name="T26" fmla="*/ 522 w 543"/>
                <a:gd name="T27" fmla="*/ 2108 h 2603"/>
                <a:gd name="T28" fmla="*/ 534 w 543"/>
                <a:gd name="T29" fmla="*/ 2154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3" h="2603">
                  <a:moveTo>
                    <a:pt x="305" y="0"/>
                  </a:moveTo>
                  <a:lnTo>
                    <a:pt x="305" y="2537"/>
                  </a:lnTo>
                  <a:lnTo>
                    <a:pt x="238" y="2537"/>
                  </a:lnTo>
                  <a:lnTo>
                    <a:pt x="238" y="0"/>
                  </a:lnTo>
                  <a:lnTo>
                    <a:pt x="305" y="0"/>
                  </a:lnTo>
                  <a:close/>
                  <a:moveTo>
                    <a:pt x="534" y="2154"/>
                  </a:moveTo>
                  <a:lnTo>
                    <a:pt x="271" y="2603"/>
                  </a:lnTo>
                  <a:lnTo>
                    <a:pt x="9" y="2154"/>
                  </a:lnTo>
                  <a:cubicBezTo>
                    <a:pt x="0" y="2138"/>
                    <a:pt x="5" y="2117"/>
                    <a:pt x="21" y="2108"/>
                  </a:cubicBezTo>
                  <a:cubicBezTo>
                    <a:pt x="37" y="2099"/>
                    <a:pt x="58" y="2104"/>
                    <a:pt x="67" y="2120"/>
                  </a:cubicBezTo>
                  <a:lnTo>
                    <a:pt x="300" y="2520"/>
                  </a:lnTo>
                  <a:lnTo>
                    <a:pt x="243" y="2520"/>
                  </a:lnTo>
                  <a:lnTo>
                    <a:pt x="476" y="2120"/>
                  </a:lnTo>
                  <a:cubicBezTo>
                    <a:pt x="485" y="2104"/>
                    <a:pt x="506" y="2099"/>
                    <a:pt x="522" y="2108"/>
                  </a:cubicBezTo>
                  <a:cubicBezTo>
                    <a:pt x="538" y="2117"/>
                    <a:pt x="543" y="2138"/>
                    <a:pt x="534" y="2154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4E7528B-E195-4EDF-9B55-CF5A1BAFF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" y="2374"/>
              <a:ext cx="315" cy="66"/>
            </a:xfrm>
            <a:custGeom>
              <a:avLst/>
              <a:gdLst>
                <a:gd name="T0" fmla="*/ 3007 w 3007"/>
                <a:gd name="T1" fmla="*/ 238 h 543"/>
                <a:gd name="T2" fmla="*/ 66 w 3007"/>
                <a:gd name="T3" fmla="*/ 238 h 543"/>
                <a:gd name="T4" fmla="*/ 66 w 3007"/>
                <a:gd name="T5" fmla="*/ 305 h 543"/>
                <a:gd name="T6" fmla="*/ 3007 w 3007"/>
                <a:gd name="T7" fmla="*/ 305 h 543"/>
                <a:gd name="T8" fmla="*/ 3007 w 3007"/>
                <a:gd name="T9" fmla="*/ 238 h 543"/>
                <a:gd name="T10" fmla="*/ 449 w 3007"/>
                <a:gd name="T11" fmla="*/ 9 h 543"/>
                <a:gd name="T12" fmla="*/ 0 w 3007"/>
                <a:gd name="T13" fmla="*/ 272 h 543"/>
                <a:gd name="T14" fmla="*/ 449 w 3007"/>
                <a:gd name="T15" fmla="*/ 534 h 543"/>
                <a:gd name="T16" fmla="*/ 449 w 3007"/>
                <a:gd name="T17" fmla="*/ 534 h 543"/>
                <a:gd name="T18" fmla="*/ 495 w 3007"/>
                <a:gd name="T19" fmla="*/ 522 h 543"/>
                <a:gd name="T20" fmla="*/ 483 w 3007"/>
                <a:gd name="T21" fmla="*/ 476 h 543"/>
                <a:gd name="T22" fmla="*/ 83 w 3007"/>
                <a:gd name="T23" fmla="*/ 243 h 543"/>
                <a:gd name="T24" fmla="*/ 83 w 3007"/>
                <a:gd name="T25" fmla="*/ 300 h 543"/>
                <a:gd name="T26" fmla="*/ 483 w 3007"/>
                <a:gd name="T27" fmla="*/ 67 h 543"/>
                <a:gd name="T28" fmla="*/ 495 w 3007"/>
                <a:gd name="T29" fmla="*/ 21 h 543"/>
                <a:gd name="T30" fmla="*/ 449 w 3007"/>
                <a:gd name="T31" fmla="*/ 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07" h="543">
                  <a:moveTo>
                    <a:pt x="3007" y="238"/>
                  </a:moveTo>
                  <a:lnTo>
                    <a:pt x="66" y="238"/>
                  </a:lnTo>
                  <a:lnTo>
                    <a:pt x="66" y="305"/>
                  </a:lnTo>
                  <a:lnTo>
                    <a:pt x="3007" y="305"/>
                  </a:lnTo>
                  <a:lnTo>
                    <a:pt x="3007" y="238"/>
                  </a:lnTo>
                  <a:close/>
                  <a:moveTo>
                    <a:pt x="449" y="9"/>
                  </a:moveTo>
                  <a:lnTo>
                    <a:pt x="0" y="272"/>
                  </a:lnTo>
                  <a:lnTo>
                    <a:pt x="449" y="534"/>
                  </a:lnTo>
                  <a:lnTo>
                    <a:pt x="449" y="534"/>
                  </a:lnTo>
                  <a:cubicBezTo>
                    <a:pt x="465" y="543"/>
                    <a:pt x="486" y="538"/>
                    <a:pt x="495" y="522"/>
                  </a:cubicBezTo>
                  <a:cubicBezTo>
                    <a:pt x="504" y="506"/>
                    <a:pt x="499" y="485"/>
                    <a:pt x="483" y="476"/>
                  </a:cubicBezTo>
                  <a:lnTo>
                    <a:pt x="83" y="243"/>
                  </a:lnTo>
                  <a:lnTo>
                    <a:pt x="83" y="300"/>
                  </a:lnTo>
                  <a:lnTo>
                    <a:pt x="483" y="67"/>
                  </a:lnTo>
                  <a:cubicBezTo>
                    <a:pt x="499" y="58"/>
                    <a:pt x="504" y="37"/>
                    <a:pt x="495" y="21"/>
                  </a:cubicBezTo>
                  <a:cubicBezTo>
                    <a:pt x="486" y="6"/>
                    <a:pt x="465" y="0"/>
                    <a:pt x="449" y="9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CCB2540-F5FB-4D5A-95C4-532F18C04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" y="2226"/>
              <a:ext cx="1169" cy="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8" name="Rectangle 108">
              <a:extLst>
                <a:ext uri="{FF2B5EF4-FFF2-40B4-BE49-F238E27FC236}">
                  <a16:creationId xmlns:a16="http://schemas.microsoft.com/office/drawing/2014/main" id="{B0224104-BE60-4653-896E-460AE1AC5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2258"/>
              <a:ext cx="60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Colloidal Gold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09" name="Rectangle 109">
              <a:extLst>
                <a:ext uri="{FF2B5EF4-FFF2-40B4-BE49-F238E27FC236}">
                  <a16:creationId xmlns:a16="http://schemas.microsoft.com/office/drawing/2014/main" id="{403212E8-6252-43B7-A4ED-0BB08A9F5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2258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10" name="Rectangle 110">
              <a:extLst>
                <a:ext uri="{FF2B5EF4-FFF2-40B4-BE49-F238E27FC236}">
                  <a16:creationId xmlns:a16="http://schemas.microsoft.com/office/drawing/2014/main" id="{D6CBA62E-80AB-426C-A717-02E4B2131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" y="2258"/>
              <a:ext cx="65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  - </a:t>
              </a:r>
              <a:r>
                <a:rPr lang="en-US" altLang="en-NA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Non-reactiv</a:t>
              </a:r>
              <a:r>
                <a:rPr lang="en-US" altLang="en-NA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111">
              <a:extLst>
                <a:ext uri="{FF2B5EF4-FFF2-40B4-BE49-F238E27FC236}">
                  <a16:creationId xmlns:a16="http://schemas.microsoft.com/office/drawing/2014/main" id="{D0937254-217E-4E79-83D9-0F3CD3C3F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2258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12" name="Rectangle 112">
              <a:extLst>
                <a:ext uri="{FF2B5EF4-FFF2-40B4-BE49-F238E27FC236}">
                  <a16:creationId xmlns:a16="http://schemas.microsoft.com/office/drawing/2014/main" id="{5A62210A-12EF-47EA-A92E-7605B8EF3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2258"/>
              <a:ext cx="1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13" name="Rectangle 113">
              <a:extLst>
                <a:ext uri="{FF2B5EF4-FFF2-40B4-BE49-F238E27FC236}">
                  <a16:creationId xmlns:a16="http://schemas.microsoft.com/office/drawing/2014/main" id="{91A541FA-8B6B-497D-A113-50559E104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2416"/>
              <a:ext cx="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14" name="Rectangle 115">
              <a:extLst>
                <a:ext uri="{FF2B5EF4-FFF2-40B4-BE49-F238E27FC236}">
                  <a16:creationId xmlns:a16="http://schemas.microsoft.com/office/drawing/2014/main" id="{9E555A6A-5BC3-46EE-8968-1BD3D4739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2655"/>
              <a:ext cx="33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Unigold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15" name="Rectangle 116">
              <a:extLst>
                <a:ext uri="{FF2B5EF4-FFF2-40B4-BE49-F238E27FC236}">
                  <a16:creationId xmlns:a16="http://schemas.microsoft.com/office/drawing/2014/main" id="{460B2D39-BFFA-4F47-B15F-F2E055605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55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16" name="Rectangle 117">
              <a:extLst>
                <a:ext uri="{FF2B5EF4-FFF2-40B4-BE49-F238E27FC236}">
                  <a16:creationId xmlns:a16="http://schemas.microsoft.com/office/drawing/2014/main" id="{42A88100-DB44-432C-9858-A0211F8ED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2655"/>
              <a:ext cx="5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–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17" name="Rectangle 118">
              <a:extLst>
                <a:ext uri="{FF2B5EF4-FFF2-40B4-BE49-F238E27FC236}">
                  <a16:creationId xmlns:a16="http://schemas.microsoft.com/office/drawing/2014/main" id="{3B3675A4-B98F-4F11-8893-8B4411C3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2655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18" name="Rectangle 119">
              <a:extLst>
                <a:ext uri="{FF2B5EF4-FFF2-40B4-BE49-F238E27FC236}">
                  <a16:creationId xmlns:a16="http://schemas.microsoft.com/office/drawing/2014/main" id="{5BE6F02A-EA6C-4B6D-AAEB-B4E3DBBB0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2655"/>
              <a:ext cx="1130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                </a:t>
              </a:r>
              <a:r>
                <a:rPr lang="en-NA" altLang="en-NA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Non reactive</a:t>
              </a:r>
              <a:endParaRPr lang="en-US" altLang="en-NA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Issue</a:t>
              </a: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HIV </a:t>
              </a:r>
              <a:r>
                <a:rPr lang="en-US" altLang="en-NA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Negative</a:t>
              </a: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NA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results</a:t>
              </a: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19" name="Rectangle 120">
              <a:extLst>
                <a:ext uri="{FF2B5EF4-FFF2-40B4-BE49-F238E27FC236}">
                  <a16:creationId xmlns:a16="http://schemas.microsoft.com/office/drawing/2014/main" id="{2FA4CFBD-D352-4802-9D85-283AB875A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2655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121">
              <a:extLst>
                <a:ext uri="{FF2B5EF4-FFF2-40B4-BE49-F238E27FC236}">
                  <a16:creationId xmlns:a16="http://schemas.microsoft.com/office/drawing/2014/main" id="{5FCD7C93-565E-4F4D-AEC1-810B511DC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3577"/>
              <a:ext cx="842" cy="4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7BD2B14C-5E66-48F6-9377-DC966D4A4C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3" y="3576"/>
              <a:ext cx="846" cy="463"/>
            </a:xfrm>
            <a:custGeom>
              <a:avLst/>
              <a:gdLst>
                <a:gd name="T0" fmla="*/ 0 w 8070"/>
                <a:gd name="T1" fmla="*/ 16 h 3850"/>
                <a:gd name="T2" fmla="*/ 16 w 8070"/>
                <a:gd name="T3" fmla="*/ 0 h 3850"/>
                <a:gd name="T4" fmla="*/ 8053 w 8070"/>
                <a:gd name="T5" fmla="*/ 0 h 3850"/>
                <a:gd name="T6" fmla="*/ 8070 w 8070"/>
                <a:gd name="T7" fmla="*/ 16 h 3850"/>
                <a:gd name="T8" fmla="*/ 8070 w 8070"/>
                <a:gd name="T9" fmla="*/ 3833 h 3850"/>
                <a:gd name="T10" fmla="*/ 8053 w 8070"/>
                <a:gd name="T11" fmla="*/ 3850 h 3850"/>
                <a:gd name="T12" fmla="*/ 16 w 8070"/>
                <a:gd name="T13" fmla="*/ 3850 h 3850"/>
                <a:gd name="T14" fmla="*/ 0 w 8070"/>
                <a:gd name="T15" fmla="*/ 3833 h 3850"/>
                <a:gd name="T16" fmla="*/ 0 w 8070"/>
                <a:gd name="T17" fmla="*/ 16 h 3850"/>
                <a:gd name="T18" fmla="*/ 33 w 8070"/>
                <a:gd name="T19" fmla="*/ 3833 h 3850"/>
                <a:gd name="T20" fmla="*/ 16 w 8070"/>
                <a:gd name="T21" fmla="*/ 3816 h 3850"/>
                <a:gd name="T22" fmla="*/ 8053 w 8070"/>
                <a:gd name="T23" fmla="*/ 3816 h 3850"/>
                <a:gd name="T24" fmla="*/ 8036 w 8070"/>
                <a:gd name="T25" fmla="*/ 3833 h 3850"/>
                <a:gd name="T26" fmla="*/ 8036 w 8070"/>
                <a:gd name="T27" fmla="*/ 16 h 3850"/>
                <a:gd name="T28" fmla="*/ 8053 w 8070"/>
                <a:gd name="T29" fmla="*/ 33 h 3850"/>
                <a:gd name="T30" fmla="*/ 16 w 8070"/>
                <a:gd name="T31" fmla="*/ 33 h 3850"/>
                <a:gd name="T32" fmla="*/ 33 w 8070"/>
                <a:gd name="T33" fmla="*/ 16 h 3850"/>
                <a:gd name="T34" fmla="*/ 33 w 8070"/>
                <a:gd name="T35" fmla="*/ 3833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70" h="3850">
                  <a:moveTo>
                    <a:pt x="0" y="16"/>
                  </a:moveTo>
                  <a:cubicBezTo>
                    <a:pt x="0" y="7"/>
                    <a:pt x="7" y="0"/>
                    <a:pt x="16" y="0"/>
                  </a:cubicBezTo>
                  <a:lnTo>
                    <a:pt x="8053" y="0"/>
                  </a:lnTo>
                  <a:cubicBezTo>
                    <a:pt x="8062" y="0"/>
                    <a:pt x="8070" y="7"/>
                    <a:pt x="8070" y="16"/>
                  </a:cubicBezTo>
                  <a:lnTo>
                    <a:pt x="8070" y="3833"/>
                  </a:lnTo>
                  <a:cubicBezTo>
                    <a:pt x="8070" y="3842"/>
                    <a:pt x="8062" y="3850"/>
                    <a:pt x="8053" y="3850"/>
                  </a:cubicBezTo>
                  <a:lnTo>
                    <a:pt x="16" y="3850"/>
                  </a:lnTo>
                  <a:cubicBezTo>
                    <a:pt x="7" y="3850"/>
                    <a:pt x="0" y="3842"/>
                    <a:pt x="0" y="3833"/>
                  </a:cubicBezTo>
                  <a:lnTo>
                    <a:pt x="0" y="16"/>
                  </a:lnTo>
                  <a:close/>
                  <a:moveTo>
                    <a:pt x="33" y="3833"/>
                  </a:moveTo>
                  <a:lnTo>
                    <a:pt x="16" y="3816"/>
                  </a:lnTo>
                  <a:lnTo>
                    <a:pt x="8053" y="3816"/>
                  </a:lnTo>
                  <a:lnTo>
                    <a:pt x="8036" y="3833"/>
                  </a:lnTo>
                  <a:lnTo>
                    <a:pt x="8036" y="16"/>
                  </a:lnTo>
                  <a:lnTo>
                    <a:pt x="8053" y="33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33" y="383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22" name="Rectangle 123">
              <a:extLst>
                <a:ext uri="{FF2B5EF4-FFF2-40B4-BE49-F238E27FC236}">
                  <a16:creationId xmlns:a16="http://schemas.microsoft.com/office/drawing/2014/main" id="{6D24E0A6-0BEC-4AED-AC3A-8B076EE62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3609"/>
              <a:ext cx="35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Perform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23" name="Rectangle 124">
              <a:extLst>
                <a:ext uri="{FF2B5EF4-FFF2-40B4-BE49-F238E27FC236}">
                  <a16:creationId xmlns:a16="http://schemas.microsoft.com/office/drawing/2014/main" id="{E724B16C-63FC-4AE2-BFA6-424A6DEDA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3609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24" name="Rectangle 125">
              <a:extLst>
                <a:ext uri="{FF2B5EF4-FFF2-40B4-BE49-F238E27FC236}">
                  <a16:creationId xmlns:a16="http://schemas.microsoft.com/office/drawing/2014/main" id="{E19B510E-D9AB-4D6C-B303-3C05A3C79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" y="3609"/>
              <a:ext cx="1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a 3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25" name="Rectangle 126">
              <a:extLst>
                <a:ext uri="{FF2B5EF4-FFF2-40B4-BE49-F238E27FC236}">
                  <a16:creationId xmlns:a16="http://schemas.microsoft.com/office/drawing/2014/main" id="{C857079F-D50B-4BE1-9A8B-372DF6A89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3595"/>
              <a:ext cx="60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900" b="1">
                  <a:solidFill>
                    <a:srgbClr val="000000"/>
                  </a:solidFill>
                  <a:latin typeface="Calibri" panose="020F0502020204030204" pitchFamily="34" charset="0"/>
                </a:rPr>
                <a:t>rd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26" name="Rectangle 127">
              <a:extLst>
                <a:ext uri="{FF2B5EF4-FFF2-40B4-BE49-F238E27FC236}">
                  <a16:creationId xmlns:a16="http://schemas.microsoft.com/office/drawing/2014/main" id="{91E09DA5-914A-4178-8A3D-FD8F195A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3609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27" name="Rectangle 128">
              <a:extLst>
                <a:ext uri="{FF2B5EF4-FFF2-40B4-BE49-F238E27FC236}">
                  <a16:creationId xmlns:a16="http://schemas.microsoft.com/office/drawing/2014/main" id="{3CAD2723-4A1B-412A-923B-0C10ABEE8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3609"/>
              <a:ext cx="1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test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28" name="Rectangle 129">
              <a:extLst>
                <a:ext uri="{FF2B5EF4-FFF2-40B4-BE49-F238E27FC236}">
                  <a16:creationId xmlns:a16="http://schemas.microsoft.com/office/drawing/2014/main" id="{F35C5FE4-5D9E-4E66-B3D8-DA4589936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3609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29" name="Rectangle 130">
              <a:extLst>
                <a:ext uri="{FF2B5EF4-FFF2-40B4-BE49-F238E27FC236}">
                  <a16:creationId xmlns:a16="http://schemas.microsoft.com/office/drawing/2014/main" id="{5BD719F1-0A97-4D1E-B91C-248EA4C93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3768"/>
              <a:ext cx="47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Sure Check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30" name="Rectangle 131">
              <a:extLst>
                <a:ext uri="{FF2B5EF4-FFF2-40B4-BE49-F238E27FC236}">
                  <a16:creationId xmlns:a16="http://schemas.microsoft.com/office/drawing/2014/main" id="{49E76407-7C7A-4B4A-84D3-2FA802CF3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768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31" name="Rectangle 132">
              <a:extLst>
                <a:ext uri="{FF2B5EF4-FFF2-40B4-BE49-F238E27FC236}">
                  <a16:creationId xmlns:a16="http://schemas.microsoft.com/office/drawing/2014/main" id="{862643CD-BE30-4825-BAE0-3971101A9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4006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32" name="Freeform 133">
              <a:extLst>
                <a:ext uri="{FF2B5EF4-FFF2-40B4-BE49-F238E27FC236}">
                  <a16:creationId xmlns:a16="http://schemas.microsoft.com/office/drawing/2014/main" id="{465482B7-8BF3-41E2-B8E3-A3127B68D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" y="3740"/>
              <a:ext cx="448" cy="65"/>
            </a:xfrm>
            <a:custGeom>
              <a:avLst/>
              <a:gdLst>
                <a:gd name="T0" fmla="*/ 4277 w 4277"/>
                <a:gd name="T1" fmla="*/ 238 h 543"/>
                <a:gd name="T2" fmla="*/ 66 w 4277"/>
                <a:gd name="T3" fmla="*/ 238 h 543"/>
                <a:gd name="T4" fmla="*/ 66 w 4277"/>
                <a:gd name="T5" fmla="*/ 305 h 543"/>
                <a:gd name="T6" fmla="*/ 4277 w 4277"/>
                <a:gd name="T7" fmla="*/ 305 h 543"/>
                <a:gd name="T8" fmla="*/ 4277 w 4277"/>
                <a:gd name="T9" fmla="*/ 238 h 543"/>
                <a:gd name="T10" fmla="*/ 450 w 4277"/>
                <a:gd name="T11" fmla="*/ 9 h 543"/>
                <a:gd name="T12" fmla="*/ 0 w 4277"/>
                <a:gd name="T13" fmla="*/ 271 h 543"/>
                <a:gd name="T14" fmla="*/ 450 w 4277"/>
                <a:gd name="T15" fmla="*/ 533 h 543"/>
                <a:gd name="T16" fmla="*/ 495 w 4277"/>
                <a:gd name="T17" fmla="*/ 521 h 543"/>
                <a:gd name="T18" fmla="*/ 483 w 4277"/>
                <a:gd name="T19" fmla="*/ 476 h 543"/>
                <a:gd name="T20" fmla="*/ 83 w 4277"/>
                <a:gd name="T21" fmla="*/ 242 h 543"/>
                <a:gd name="T22" fmla="*/ 83 w 4277"/>
                <a:gd name="T23" fmla="*/ 300 h 543"/>
                <a:gd name="T24" fmla="*/ 483 w 4277"/>
                <a:gd name="T25" fmla="*/ 67 h 543"/>
                <a:gd name="T26" fmla="*/ 495 w 4277"/>
                <a:gd name="T27" fmla="*/ 21 h 543"/>
                <a:gd name="T28" fmla="*/ 450 w 4277"/>
                <a:gd name="T29" fmla="*/ 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77" h="543">
                  <a:moveTo>
                    <a:pt x="4277" y="238"/>
                  </a:moveTo>
                  <a:lnTo>
                    <a:pt x="66" y="238"/>
                  </a:lnTo>
                  <a:lnTo>
                    <a:pt x="66" y="305"/>
                  </a:lnTo>
                  <a:lnTo>
                    <a:pt x="4277" y="305"/>
                  </a:lnTo>
                  <a:lnTo>
                    <a:pt x="4277" y="238"/>
                  </a:lnTo>
                  <a:close/>
                  <a:moveTo>
                    <a:pt x="450" y="9"/>
                  </a:moveTo>
                  <a:lnTo>
                    <a:pt x="0" y="271"/>
                  </a:lnTo>
                  <a:lnTo>
                    <a:pt x="450" y="533"/>
                  </a:lnTo>
                  <a:cubicBezTo>
                    <a:pt x="466" y="543"/>
                    <a:pt x="486" y="537"/>
                    <a:pt x="495" y="521"/>
                  </a:cubicBezTo>
                  <a:cubicBezTo>
                    <a:pt x="505" y="506"/>
                    <a:pt x="499" y="485"/>
                    <a:pt x="483" y="476"/>
                  </a:cubicBezTo>
                  <a:lnTo>
                    <a:pt x="83" y="242"/>
                  </a:lnTo>
                  <a:lnTo>
                    <a:pt x="83" y="300"/>
                  </a:lnTo>
                  <a:lnTo>
                    <a:pt x="483" y="67"/>
                  </a:lnTo>
                  <a:cubicBezTo>
                    <a:pt x="499" y="57"/>
                    <a:pt x="505" y="37"/>
                    <a:pt x="495" y="21"/>
                  </a:cubicBezTo>
                  <a:cubicBezTo>
                    <a:pt x="486" y="5"/>
                    <a:pt x="466" y="0"/>
                    <a:pt x="450" y="9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33" name="Freeform 134">
              <a:extLst>
                <a:ext uri="{FF2B5EF4-FFF2-40B4-BE49-F238E27FC236}">
                  <a16:creationId xmlns:a16="http://schemas.microsoft.com/office/drawing/2014/main" id="{6FA138A3-922D-4A12-8318-566FC9DD8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7" y="3740"/>
              <a:ext cx="449" cy="65"/>
            </a:xfrm>
            <a:custGeom>
              <a:avLst/>
              <a:gdLst>
                <a:gd name="T0" fmla="*/ 0 w 4280"/>
                <a:gd name="T1" fmla="*/ 238 h 542"/>
                <a:gd name="T2" fmla="*/ 4214 w 4280"/>
                <a:gd name="T3" fmla="*/ 238 h 542"/>
                <a:gd name="T4" fmla="*/ 4214 w 4280"/>
                <a:gd name="T5" fmla="*/ 304 h 542"/>
                <a:gd name="T6" fmla="*/ 0 w 4280"/>
                <a:gd name="T7" fmla="*/ 304 h 542"/>
                <a:gd name="T8" fmla="*/ 0 w 4280"/>
                <a:gd name="T9" fmla="*/ 238 h 542"/>
                <a:gd name="T10" fmla="*/ 3831 w 4280"/>
                <a:gd name="T11" fmla="*/ 9 h 542"/>
                <a:gd name="T12" fmla="*/ 4280 w 4280"/>
                <a:gd name="T13" fmla="*/ 271 h 542"/>
                <a:gd name="T14" fmla="*/ 3831 w 4280"/>
                <a:gd name="T15" fmla="*/ 533 h 542"/>
                <a:gd name="T16" fmla="*/ 3785 w 4280"/>
                <a:gd name="T17" fmla="*/ 521 h 542"/>
                <a:gd name="T18" fmla="*/ 3797 w 4280"/>
                <a:gd name="T19" fmla="*/ 475 h 542"/>
                <a:gd name="T20" fmla="*/ 4197 w 4280"/>
                <a:gd name="T21" fmla="*/ 242 h 542"/>
                <a:gd name="T22" fmla="*/ 4197 w 4280"/>
                <a:gd name="T23" fmla="*/ 300 h 542"/>
                <a:gd name="T24" fmla="*/ 3797 w 4280"/>
                <a:gd name="T25" fmla="*/ 66 h 542"/>
                <a:gd name="T26" fmla="*/ 3785 w 4280"/>
                <a:gd name="T27" fmla="*/ 21 h 542"/>
                <a:gd name="T28" fmla="*/ 3831 w 4280"/>
                <a:gd name="T29" fmla="*/ 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80" h="542">
                  <a:moveTo>
                    <a:pt x="0" y="238"/>
                  </a:moveTo>
                  <a:lnTo>
                    <a:pt x="4214" y="238"/>
                  </a:lnTo>
                  <a:lnTo>
                    <a:pt x="4214" y="304"/>
                  </a:lnTo>
                  <a:lnTo>
                    <a:pt x="0" y="304"/>
                  </a:lnTo>
                  <a:lnTo>
                    <a:pt x="0" y="238"/>
                  </a:lnTo>
                  <a:close/>
                  <a:moveTo>
                    <a:pt x="3831" y="9"/>
                  </a:moveTo>
                  <a:lnTo>
                    <a:pt x="4280" y="271"/>
                  </a:lnTo>
                  <a:lnTo>
                    <a:pt x="3831" y="533"/>
                  </a:lnTo>
                  <a:cubicBezTo>
                    <a:pt x="3815" y="542"/>
                    <a:pt x="3794" y="537"/>
                    <a:pt x="3785" y="521"/>
                  </a:cubicBezTo>
                  <a:cubicBezTo>
                    <a:pt x="3776" y="505"/>
                    <a:pt x="3781" y="485"/>
                    <a:pt x="3797" y="475"/>
                  </a:cubicBezTo>
                  <a:lnTo>
                    <a:pt x="4197" y="242"/>
                  </a:lnTo>
                  <a:lnTo>
                    <a:pt x="4197" y="300"/>
                  </a:lnTo>
                  <a:lnTo>
                    <a:pt x="3797" y="66"/>
                  </a:lnTo>
                  <a:cubicBezTo>
                    <a:pt x="3781" y="57"/>
                    <a:pt x="3776" y="37"/>
                    <a:pt x="3785" y="21"/>
                  </a:cubicBezTo>
                  <a:cubicBezTo>
                    <a:pt x="3794" y="5"/>
                    <a:pt x="3815" y="0"/>
                    <a:pt x="3831" y="9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34" name="Rectangle 135">
              <a:extLst>
                <a:ext uri="{FF2B5EF4-FFF2-40B4-BE49-F238E27FC236}">
                  <a16:creationId xmlns:a16="http://schemas.microsoft.com/office/drawing/2014/main" id="{D040756C-FA3C-4FED-89BC-6FCB51C19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584"/>
              <a:ext cx="1188" cy="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35" name="Freeform 136">
              <a:extLst>
                <a:ext uri="{FF2B5EF4-FFF2-40B4-BE49-F238E27FC236}">
                  <a16:creationId xmlns:a16="http://schemas.microsoft.com/office/drawing/2014/main" id="{492F1DEC-B832-41E4-BCB2-839BA52129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" y="3582"/>
              <a:ext cx="1192" cy="540"/>
            </a:xfrm>
            <a:custGeom>
              <a:avLst/>
              <a:gdLst>
                <a:gd name="T0" fmla="*/ 0 w 5684"/>
                <a:gd name="T1" fmla="*/ 9 h 2242"/>
                <a:gd name="T2" fmla="*/ 9 w 5684"/>
                <a:gd name="T3" fmla="*/ 0 h 2242"/>
                <a:gd name="T4" fmla="*/ 5675 w 5684"/>
                <a:gd name="T5" fmla="*/ 0 h 2242"/>
                <a:gd name="T6" fmla="*/ 5684 w 5684"/>
                <a:gd name="T7" fmla="*/ 9 h 2242"/>
                <a:gd name="T8" fmla="*/ 5684 w 5684"/>
                <a:gd name="T9" fmla="*/ 2234 h 2242"/>
                <a:gd name="T10" fmla="*/ 5675 w 5684"/>
                <a:gd name="T11" fmla="*/ 2242 h 2242"/>
                <a:gd name="T12" fmla="*/ 9 w 5684"/>
                <a:gd name="T13" fmla="*/ 2242 h 2242"/>
                <a:gd name="T14" fmla="*/ 0 w 5684"/>
                <a:gd name="T15" fmla="*/ 2234 h 2242"/>
                <a:gd name="T16" fmla="*/ 0 w 5684"/>
                <a:gd name="T17" fmla="*/ 9 h 2242"/>
                <a:gd name="T18" fmla="*/ 17 w 5684"/>
                <a:gd name="T19" fmla="*/ 2234 h 2242"/>
                <a:gd name="T20" fmla="*/ 9 w 5684"/>
                <a:gd name="T21" fmla="*/ 2225 h 2242"/>
                <a:gd name="T22" fmla="*/ 5675 w 5684"/>
                <a:gd name="T23" fmla="*/ 2225 h 2242"/>
                <a:gd name="T24" fmla="*/ 5667 w 5684"/>
                <a:gd name="T25" fmla="*/ 2234 h 2242"/>
                <a:gd name="T26" fmla="*/ 5667 w 5684"/>
                <a:gd name="T27" fmla="*/ 9 h 2242"/>
                <a:gd name="T28" fmla="*/ 5675 w 5684"/>
                <a:gd name="T29" fmla="*/ 17 h 2242"/>
                <a:gd name="T30" fmla="*/ 9 w 5684"/>
                <a:gd name="T31" fmla="*/ 17 h 2242"/>
                <a:gd name="T32" fmla="*/ 17 w 5684"/>
                <a:gd name="T33" fmla="*/ 9 h 2242"/>
                <a:gd name="T34" fmla="*/ 17 w 5684"/>
                <a:gd name="T35" fmla="*/ 223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84" h="2242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lnTo>
                    <a:pt x="5675" y="0"/>
                  </a:lnTo>
                  <a:cubicBezTo>
                    <a:pt x="5680" y="0"/>
                    <a:pt x="5684" y="4"/>
                    <a:pt x="5684" y="9"/>
                  </a:cubicBezTo>
                  <a:lnTo>
                    <a:pt x="5684" y="2234"/>
                  </a:lnTo>
                  <a:cubicBezTo>
                    <a:pt x="5684" y="2238"/>
                    <a:pt x="5680" y="2242"/>
                    <a:pt x="5675" y="2242"/>
                  </a:cubicBezTo>
                  <a:lnTo>
                    <a:pt x="9" y="2242"/>
                  </a:lnTo>
                  <a:cubicBezTo>
                    <a:pt x="4" y="2242"/>
                    <a:pt x="0" y="2238"/>
                    <a:pt x="0" y="2234"/>
                  </a:cubicBezTo>
                  <a:lnTo>
                    <a:pt x="0" y="9"/>
                  </a:lnTo>
                  <a:close/>
                  <a:moveTo>
                    <a:pt x="17" y="2234"/>
                  </a:moveTo>
                  <a:lnTo>
                    <a:pt x="9" y="2225"/>
                  </a:lnTo>
                  <a:lnTo>
                    <a:pt x="5675" y="2225"/>
                  </a:lnTo>
                  <a:lnTo>
                    <a:pt x="5667" y="2234"/>
                  </a:lnTo>
                  <a:lnTo>
                    <a:pt x="5667" y="9"/>
                  </a:lnTo>
                  <a:lnTo>
                    <a:pt x="5675" y="17"/>
                  </a:lnTo>
                  <a:lnTo>
                    <a:pt x="9" y="17"/>
                  </a:lnTo>
                  <a:lnTo>
                    <a:pt x="17" y="9"/>
                  </a:lnTo>
                  <a:lnTo>
                    <a:pt x="17" y="223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36" name="Rectangle 137">
              <a:extLst>
                <a:ext uri="{FF2B5EF4-FFF2-40B4-BE49-F238E27FC236}">
                  <a16:creationId xmlns:a16="http://schemas.microsoft.com/office/drawing/2014/main" id="{28B100E4-83ED-4857-A8A5-2D1298B10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3616"/>
              <a:ext cx="47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Sure Check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37" name="Rectangle 138">
              <a:extLst>
                <a:ext uri="{FF2B5EF4-FFF2-40B4-BE49-F238E27FC236}">
                  <a16:creationId xmlns:a16="http://schemas.microsoft.com/office/drawing/2014/main" id="{B91478EF-14C0-4D24-BA38-891809D0F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3616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38" name="Rectangle 139">
              <a:extLst>
                <a:ext uri="{FF2B5EF4-FFF2-40B4-BE49-F238E27FC236}">
                  <a16:creationId xmlns:a16="http://schemas.microsoft.com/office/drawing/2014/main" id="{1E2D2843-2F68-49BA-90CD-3C6040EE7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" y="3616"/>
              <a:ext cx="9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–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140">
              <a:extLst>
                <a:ext uri="{FF2B5EF4-FFF2-40B4-BE49-F238E27FC236}">
                  <a16:creationId xmlns:a16="http://schemas.microsoft.com/office/drawing/2014/main" id="{3EC2B23D-9CAC-4C5B-9EC8-954738E99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" y="3616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40" name="Rectangle 141">
              <a:extLst>
                <a:ext uri="{FF2B5EF4-FFF2-40B4-BE49-F238E27FC236}">
                  <a16:creationId xmlns:a16="http://schemas.microsoft.com/office/drawing/2014/main" id="{0BBFA69F-0523-405E-B2A1-C5B3BFFE1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3616"/>
              <a:ext cx="5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Non reactive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41" name="Rectangle 142">
              <a:extLst>
                <a:ext uri="{FF2B5EF4-FFF2-40B4-BE49-F238E27FC236}">
                  <a16:creationId xmlns:a16="http://schemas.microsoft.com/office/drawing/2014/main" id="{F13898AA-BAD0-494A-931C-1AA49CF4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3616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42" name="Rectangle 143">
              <a:extLst>
                <a:ext uri="{FF2B5EF4-FFF2-40B4-BE49-F238E27FC236}">
                  <a16:creationId xmlns:a16="http://schemas.microsoft.com/office/drawing/2014/main" id="{232D8590-CC52-4334-9C21-516BA5D75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3856"/>
              <a:ext cx="23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Issue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43" name="Rectangle 144">
              <a:extLst>
                <a:ext uri="{FF2B5EF4-FFF2-40B4-BE49-F238E27FC236}">
                  <a16:creationId xmlns:a16="http://schemas.microsoft.com/office/drawing/2014/main" id="{37BFB7E9-63C1-4E62-8B18-A1106CE7D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3856"/>
              <a:ext cx="5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HIV Negative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44" name="Rectangle 145">
              <a:extLst>
                <a:ext uri="{FF2B5EF4-FFF2-40B4-BE49-F238E27FC236}">
                  <a16:creationId xmlns:a16="http://schemas.microsoft.com/office/drawing/2014/main" id="{696716D1-595D-4FB4-89A8-C63420402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" y="3856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45" name="Rectangle 146">
              <a:extLst>
                <a:ext uri="{FF2B5EF4-FFF2-40B4-BE49-F238E27FC236}">
                  <a16:creationId xmlns:a16="http://schemas.microsoft.com/office/drawing/2014/main" id="{022DD05D-A9FF-45B1-A1BA-EC6A7BC93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" y="3856"/>
              <a:ext cx="35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 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result</a:t>
              </a: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46" name="Rectangle 147">
              <a:extLst>
                <a:ext uri="{FF2B5EF4-FFF2-40B4-BE49-F238E27FC236}">
                  <a16:creationId xmlns:a16="http://schemas.microsoft.com/office/drawing/2014/main" id="{85AB08A2-D532-4A47-913A-CFE3F511F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3856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47" name="Rectangle 148">
              <a:extLst>
                <a:ext uri="{FF2B5EF4-FFF2-40B4-BE49-F238E27FC236}">
                  <a16:creationId xmlns:a16="http://schemas.microsoft.com/office/drawing/2014/main" id="{0EC6A664-CF39-40AE-9621-F04B93DC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3529"/>
              <a:ext cx="1678" cy="6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48" name="Freeform 149">
              <a:extLst>
                <a:ext uri="{FF2B5EF4-FFF2-40B4-BE49-F238E27FC236}">
                  <a16:creationId xmlns:a16="http://schemas.microsoft.com/office/drawing/2014/main" id="{BC466D58-5040-4B6F-9922-9698A84091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527"/>
              <a:ext cx="1682" cy="693"/>
            </a:xfrm>
            <a:custGeom>
              <a:avLst/>
              <a:gdLst>
                <a:gd name="T0" fmla="*/ 0 w 8025"/>
                <a:gd name="T1" fmla="*/ 8 h 2878"/>
                <a:gd name="T2" fmla="*/ 9 w 8025"/>
                <a:gd name="T3" fmla="*/ 0 h 2878"/>
                <a:gd name="T4" fmla="*/ 8017 w 8025"/>
                <a:gd name="T5" fmla="*/ 0 h 2878"/>
                <a:gd name="T6" fmla="*/ 8025 w 8025"/>
                <a:gd name="T7" fmla="*/ 8 h 2878"/>
                <a:gd name="T8" fmla="*/ 8025 w 8025"/>
                <a:gd name="T9" fmla="*/ 2870 h 2878"/>
                <a:gd name="T10" fmla="*/ 8017 w 8025"/>
                <a:gd name="T11" fmla="*/ 2878 h 2878"/>
                <a:gd name="T12" fmla="*/ 9 w 8025"/>
                <a:gd name="T13" fmla="*/ 2878 h 2878"/>
                <a:gd name="T14" fmla="*/ 0 w 8025"/>
                <a:gd name="T15" fmla="*/ 2870 h 2878"/>
                <a:gd name="T16" fmla="*/ 0 w 8025"/>
                <a:gd name="T17" fmla="*/ 8 h 2878"/>
                <a:gd name="T18" fmla="*/ 17 w 8025"/>
                <a:gd name="T19" fmla="*/ 2870 h 2878"/>
                <a:gd name="T20" fmla="*/ 9 w 8025"/>
                <a:gd name="T21" fmla="*/ 2861 h 2878"/>
                <a:gd name="T22" fmla="*/ 8017 w 8025"/>
                <a:gd name="T23" fmla="*/ 2861 h 2878"/>
                <a:gd name="T24" fmla="*/ 8009 w 8025"/>
                <a:gd name="T25" fmla="*/ 2870 h 2878"/>
                <a:gd name="T26" fmla="*/ 8009 w 8025"/>
                <a:gd name="T27" fmla="*/ 8 h 2878"/>
                <a:gd name="T28" fmla="*/ 8017 w 8025"/>
                <a:gd name="T29" fmla="*/ 16 h 2878"/>
                <a:gd name="T30" fmla="*/ 9 w 8025"/>
                <a:gd name="T31" fmla="*/ 16 h 2878"/>
                <a:gd name="T32" fmla="*/ 17 w 8025"/>
                <a:gd name="T33" fmla="*/ 8 h 2878"/>
                <a:gd name="T34" fmla="*/ 17 w 8025"/>
                <a:gd name="T35" fmla="*/ 287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25" h="2878">
                  <a:moveTo>
                    <a:pt x="0" y="8"/>
                  </a:moveTo>
                  <a:cubicBezTo>
                    <a:pt x="0" y="3"/>
                    <a:pt x="4" y="0"/>
                    <a:pt x="9" y="0"/>
                  </a:cubicBezTo>
                  <a:lnTo>
                    <a:pt x="8017" y="0"/>
                  </a:lnTo>
                  <a:cubicBezTo>
                    <a:pt x="8022" y="0"/>
                    <a:pt x="8025" y="3"/>
                    <a:pt x="8025" y="8"/>
                  </a:cubicBezTo>
                  <a:lnTo>
                    <a:pt x="8025" y="2870"/>
                  </a:lnTo>
                  <a:cubicBezTo>
                    <a:pt x="8025" y="2874"/>
                    <a:pt x="8022" y="2878"/>
                    <a:pt x="8017" y="2878"/>
                  </a:cubicBezTo>
                  <a:lnTo>
                    <a:pt x="9" y="2878"/>
                  </a:lnTo>
                  <a:cubicBezTo>
                    <a:pt x="4" y="2878"/>
                    <a:pt x="0" y="2874"/>
                    <a:pt x="0" y="2870"/>
                  </a:cubicBezTo>
                  <a:lnTo>
                    <a:pt x="0" y="8"/>
                  </a:lnTo>
                  <a:close/>
                  <a:moveTo>
                    <a:pt x="17" y="2870"/>
                  </a:moveTo>
                  <a:lnTo>
                    <a:pt x="9" y="2861"/>
                  </a:lnTo>
                  <a:lnTo>
                    <a:pt x="8017" y="2861"/>
                  </a:lnTo>
                  <a:lnTo>
                    <a:pt x="8009" y="2870"/>
                  </a:lnTo>
                  <a:lnTo>
                    <a:pt x="8009" y="8"/>
                  </a:lnTo>
                  <a:lnTo>
                    <a:pt x="8017" y="16"/>
                  </a:lnTo>
                  <a:lnTo>
                    <a:pt x="9" y="16"/>
                  </a:lnTo>
                  <a:lnTo>
                    <a:pt x="17" y="8"/>
                  </a:lnTo>
                  <a:lnTo>
                    <a:pt x="17" y="287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49" name="Rectangle 150">
              <a:extLst>
                <a:ext uri="{FF2B5EF4-FFF2-40B4-BE49-F238E27FC236}">
                  <a16:creationId xmlns:a16="http://schemas.microsoft.com/office/drawing/2014/main" id="{50389631-E770-4EDD-9068-A56646E80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561"/>
              <a:ext cx="408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b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Su</a:t>
              </a:r>
              <a:r>
                <a:rPr lang="en-US" altLang="en-NA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re Check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50" name="Rectangle 151">
              <a:extLst>
                <a:ext uri="{FF2B5EF4-FFF2-40B4-BE49-F238E27FC236}">
                  <a16:creationId xmlns:a16="http://schemas.microsoft.com/office/drawing/2014/main" id="{1DA7F68A-40B8-41E0-ABF8-9987C7B4D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" y="3561"/>
              <a:ext cx="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51" name="Rectangle 152">
              <a:extLst>
                <a:ext uri="{FF2B5EF4-FFF2-40B4-BE49-F238E27FC236}">
                  <a16:creationId xmlns:a16="http://schemas.microsoft.com/office/drawing/2014/main" id="{814BE0BA-04B9-4910-BDFD-AE84F625A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3561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52" name="Rectangle 153">
              <a:extLst>
                <a:ext uri="{FF2B5EF4-FFF2-40B4-BE49-F238E27FC236}">
                  <a16:creationId xmlns:a16="http://schemas.microsoft.com/office/drawing/2014/main" id="{BB64C71B-29CE-42DB-9BCD-98FFD4459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" y="3561"/>
              <a:ext cx="5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–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53" name="Rectangle 154">
              <a:extLst>
                <a:ext uri="{FF2B5EF4-FFF2-40B4-BE49-F238E27FC236}">
                  <a16:creationId xmlns:a16="http://schemas.microsoft.com/office/drawing/2014/main" id="{E044E48D-FF01-4953-826E-CEBE00761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4" y="3561"/>
              <a:ext cx="4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54" name="Rectangle 155">
              <a:extLst>
                <a:ext uri="{FF2B5EF4-FFF2-40B4-BE49-F238E27FC236}">
                  <a16:creationId xmlns:a16="http://schemas.microsoft.com/office/drawing/2014/main" id="{6D25B2A0-EB9F-4715-B4A7-683E3C5B8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" y="3561"/>
              <a:ext cx="35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Reactive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55" name="Rectangle 156">
              <a:extLst>
                <a:ext uri="{FF2B5EF4-FFF2-40B4-BE49-F238E27FC236}">
                  <a16:creationId xmlns:a16="http://schemas.microsoft.com/office/drawing/2014/main" id="{3C52543A-FD50-4869-831E-25CDBC1FB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3561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56" name="Rectangle 157">
              <a:extLst>
                <a:ext uri="{FF2B5EF4-FFF2-40B4-BE49-F238E27FC236}">
                  <a16:creationId xmlns:a16="http://schemas.microsoft.com/office/drawing/2014/main" id="{4F3114C7-7DF8-4477-8CEA-011E2AD2B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3799"/>
              <a:ext cx="31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Report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57" name="Rectangle 158">
              <a:extLst>
                <a:ext uri="{FF2B5EF4-FFF2-40B4-BE49-F238E27FC236}">
                  <a16:creationId xmlns:a16="http://schemas.microsoft.com/office/drawing/2014/main" id="{A4F227A6-6FF5-4D7B-AE9E-733022EC4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3799"/>
              <a:ext cx="83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NA" sz="140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NA" altLang="en-NA" sz="140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HIV INCONCLUSIVE</a:t>
              </a:r>
              <a:endParaRPr lang="en-NA" altLang="en-NA" dirty="0">
                <a:solidFill>
                  <a:srgbClr val="000000"/>
                </a:solidFill>
              </a:endParaRPr>
            </a:p>
          </p:txBody>
        </p:sp>
        <p:sp>
          <p:nvSpPr>
            <p:cNvPr id="158" name="Rectangle 159">
              <a:extLst>
                <a:ext uri="{FF2B5EF4-FFF2-40B4-BE49-F238E27FC236}">
                  <a16:creationId xmlns:a16="http://schemas.microsoft.com/office/drawing/2014/main" id="{CFBDFC98-6969-42FE-A71F-B7F83E7DB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" y="3799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59" name="Rectangle 160">
              <a:extLst>
                <a:ext uri="{FF2B5EF4-FFF2-40B4-BE49-F238E27FC236}">
                  <a16:creationId xmlns:a16="http://schemas.microsoft.com/office/drawing/2014/main" id="{03BBE7AD-D8A9-4374-A60D-802D87F0A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4038"/>
              <a:ext cx="89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(Retest after 14 days)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60" name="Rectangle 161">
              <a:extLst>
                <a:ext uri="{FF2B5EF4-FFF2-40B4-BE49-F238E27FC236}">
                  <a16:creationId xmlns:a16="http://schemas.microsoft.com/office/drawing/2014/main" id="{04F163BD-B983-4940-9B5A-F9D1D1E8E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4038"/>
              <a:ext cx="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NA" altLang="en-NA" sz="14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NA" altLang="en-NA">
                <a:solidFill>
                  <a:srgbClr val="000000"/>
                </a:solidFill>
              </a:endParaRPr>
            </a:p>
          </p:txBody>
        </p:sp>
        <p:sp>
          <p:nvSpPr>
            <p:cNvPr id="161" name="Freeform 162">
              <a:extLst>
                <a:ext uri="{FF2B5EF4-FFF2-40B4-BE49-F238E27FC236}">
                  <a16:creationId xmlns:a16="http://schemas.microsoft.com/office/drawing/2014/main" id="{2D43DB58-412C-419D-BDFD-D1AF11ADB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1" y="1275"/>
              <a:ext cx="328" cy="65"/>
            </a:xfrm>
            <a:custGeom>
              <a:avLst/>
              <a:gdLst>
                <a:gd name="T0" fmla="*/ 3130 w 3131"/>
                <a:gd name="T1" fmla="*/ 353 h 543"/>
                <a:gd name="T2" fmla="*/ 66 w 3131"/>
                <a:gd name="T3" fmla="*/ 297 h 543"/>
                <a:gd name="T4" fmla="*/ 67 w 3131"/>
                <a:gd name="T5" fmla="*/ 231 h 543"/>
                <a:gd name="T6" fmla="*/ 3131 w 3131"/>
                <a:gd name="T7" fmla="*/ 286 h 543"/>
                <a:gd name="T8" fmla="*/ 3130 w 3131"/>
                <a:gd name="T9" fmla="*/ 353 h 543"/>
                <a:gd name="T10" fmla="*/ 445 w 3131"/>
                <a:gd name="T11" fmla="*/ 533 h 543"/>
                <a:gd name="T12" fmla="*/ 0 w 3131"/>
                <a:gd name="T13" fmla="*/ 263 h 543"/>
                <a:gd name="T14" fmla="*/ 454 w 3131"/>
                <a:gd name="T15" fmla="*/ 9 h 543"/>
                <a:gd name="T16" fmla="*/ 500 w 3131"/>
                <a:gd name="T17" fmla="*/ 22 h 543"/>
                <a:gd name="T18" fmla="*/ 487 w 3131"/>
                <a:gd name="T19" fmla="*/ 67 h 543"/>
                <a:gd name="T20" fmla="*/ 83 w 3131"/>
                <a:gd name="T21" fmla="*/ 293 h 543"/>
                <a:gd name="T22" fmla="*/ 84 w 3131"/>
                <a:gd name="T23" fmla="*/ 236 h 543"/>
                <a:gd name="T24" fmla="*/ 479 w 3131"/>
                <a:gd name="T25" fmla="*/ 476 h 543"/>
                <a:gd name="T26" fmla="*/ 491 w 3131"/>
                <a:gd name="T27" fmla="*/ 522 h 543"/>
                <a:gd name="T28" fmla="*/ 445 w 3131"/>
                <a:gd name="T29" fmla="*/ 53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31" h="543">
                  <a:moveTo>
                    <a:pt x="3130" y="353"/>
                  </a:moveTo>
                  <a:lnTo>
                    <a:pt x="66" y="297"/>
                  </a:lnTo>
                  <a:lnTo>
                    <a:pt x="67" y="231"/>
                  </a:lnTo>
                  <a:lnTo>
                    <a:pt x="3131" y="286"/>
                  </a:lnTo>
                  <a:lnTo>
                    <a:pt x="3130" y="353"/>
                  </a:lnTo>
                  <a:close/>
                  <a:moveTo>
                    <a:pt x="445" y="533"/>
                  </a:moveTo>
                  <a:lnTo>
                    <a:pt x="0" y="263"/>
                  </a:lnTo>
                  <a:lnTo>
                    <a:pt x="454" y="9"/>
                  </a:lnTo>
                  <a:cubicBezTo>
                    <a:pt x="470" y="0"/>
                    <a:pt x="491" y="6"/>
                    <a:pt x="500" y="22"/>
                  </a:cubicBezTo>
                  <a:cubicBezTo>
                    <a:pt x="509" y="38"/>
                    <a:pt x="503" y="58"/>
                    <a:pt x="487" y="67"/>
                  </a:cubicBezTo>
                  <a:lnTo>
                    <a:pt x="83" y="293"/>
                  </a:lnTo>
                  <a:lnTo>
                    <a:pt x="84" y="236"/>
                  </a:lnTo>
                  <a:lnTo>
                    <a:pt x="479" y="476"/>
                  </a:lnTo>
                  <a:cubicBezTo>
                    <a:pt x="495" y="486"/>
                    <a:pt x="500" y="506"/>
                    <a:pt x="491" y="522"/>
                  </a:cubicBezTo>
                  <a:cubicBezTo>
                    <a:pt x="481" y="538"/>
                    <a:pt x="461" y="543"/>
                    <a:pt x="445" y="533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62" name="Freeform 163">
              <a:extLst>
                <a:ext uri="{FF2B5EF4-FFF2-40B4-BE49-F238E27FC236}">
                  <a16:creationId xmlns:a16="http://schemas.microsoft.com/office/drawing/2014/main" id="{4E2893B0-2183-4F9A-BC8D-123E6AE98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" y="1222"/>
              <a:ext cx="213" cy="65"/>
            </a:xfrm>
            <a:custGeom>
              <a:avLst/>
              <a:gdLst>
                <a:gd name="T0" fmla="*/ 4 w 2025"/>
                <a:gd name="T1" fmla="*/ 151 h 542"/>
                <a:gd name="T2" fmla="*/ 1961 w 2025"/>
                <a:gd name="T3" fmla="*/ 260 h 542"/>
                <a:gd name="T4" fmla="*/ 1957 w 2025"/>
                <a:gd name="T5" fmla="*/ 327 h 542"/>
                <a:gd name="T6" fmla="*/ 0 w 2025"/>
                <a:gd name="T7" fmla="*/ 217 h 542"/>
                <a:gd name="T8" fmla="*/ 4 w 2025"/>
                <a:gd name="T9" fmla="*/ 151 h 542"/>
                <a:gd name="T10" fmla="*/ 1591 w 2025"/>
                <a:gd name="T11" fmla="*/ 10 h 542"/>
                <a:gd name="T12" fmla="*/ 2025 w 2025"/>
                <a:gd name="T13" fmla="*/ 297 h 542"/>
                <a:gd name="T14" fmla="*/ 1562 w 2025"/>
                <a:gd name="T15" fmla="*/ 534 h 542"/>
                <a:gd name="T16" fmla="*/ 1517 w 2025"/>
                <a:gd name="T17" fmla="*/ 519 h 542"/>
                <a:gd name="T18" fmla="*/ 1532 w 2025"/>
                <a:gd name="T19" fmla="*/ 474 h 542"/>
                <a:gd name="T20" fmla="*/ 1944 w 2025"/>
                <a:gd name="T21" fmla="*/ 264 h 542"/>
                <a:gd name="T22" fmla="*/ 1941 w 2025"/>
                <a:gd name="T23" fmla="*/ 321 h 542"/>
                <a:gd name="T24" fmla="*/ 1555 w 2025"/>
                <a:gd name="T25" fmla="*/ 66 h 542"/>
                <a:gd name="T26" fmla="*/ 1555 w 2025"/>
                <a:gd name="T27" fmla="*/ 66 h 542"/>
                <a:gd name="T28" fmla="*/ 1545 w 2025"/>
                <a:gd name="T29" fmla="*/ 20 h 542"/>
                <a:gd name="T30" fmla="*/ 1591 w 2025"/>
                <a:gd name="T31" fmla="*/ 1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5" h="542">
                  <a:moveTo>
                    <a:pt x="4" y="151"/>
                  </a:moveTo>
                  <a:lnTo>
                    <a:pt x="1961" y="260"/>
                  </a:lnTo>
                  <a:lnTo>
                    <a:pt x="1957" y="327"/>
                  </a:lnTo>
                  <a:lnTo>
                    <a:pt x="0" y="217"/>
                  </a:lnTo>
                  <a:lnTo>
                    <a:pt x="4" y="151"/>
                  </a:lnTo>
                  <a:close/>
                  <a:moveTo>
                    <a:pt x="1591" y="10"/>
                  </a:moveTo>
                  <a:lnTo>
                    <a:pt x="2025" y="297"/>
                  </a:lnTo>
                  <a:lnTo>
                    <a:pt x="1562" y="534"/>
                  </a:lnTo>
                  <a:cubicBezTo>
                    <a:pt x="1546" y="542"/>
                    <a:pt x="1525" y="536"/>
                    <a:pt x="1517" y="519"/>
                  </a:cubicBezTo>
                  <a:cubicBezTo>
                    <a:pt x="1509" y="503"/>
                    <a:pt x="1515" y="483"/>
                    <a:pt x="1532" y="474"/>
                  </a:cubicBezTo>
                  <a:lnTo>
                    <a:pt x="1944" y="264"/>
                  </a:lnTo>
                  <a:lnTo>
                    <a:pt x="1941" y="321"/>
                  </a:lnTo>
                  <a:lnTo>
                    <a:pt x="1555" y="66"/>
                  </a:lnTo>
                  <a:lnTo>
                    <a:pt x="1555" y="66"/>
                  </a:lnTo>
                  <a:cubicBezTo>
                    <a:pt x="1539" y="56"/>
                    <a:pt x="1535" y="35"/>
                    <a:pt x="1545" y="20"/>
                  </a:cubicBezTo>
                  <a:cubicBezTo>
                    <a:pt x="1555" y="5"/>
                    <a:pt x="1576" y="0"/>
                    <a:pt x="1591" y="10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63" name="Freeform 164">
              <a:extLst>
                <a:ext uri="{FF2B5EF4-FFF2-40B4-BE49-F238E27FC236}">
                  <a16:creationId xmlns:a16="http://schemas.microsoft.com/office/drawing/2014/main" id="{0F7133C1-BE82-4D8F-8BC6-8937BC023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" y="1369"/>
              <a:ext cx="57" cy="244"/>
            </a:xfrm>
            <a:custGeom>
              <a:avLst/>
              <a:gdLst>
                <a:gd name="T0" fmla="*/ 261 w 543"/>
                <a:gd name="T1" fmla="*/ 0 h 2024"/>
                <a:gd name="T2" fmla="*/ 316 w 543"/>
                <a:gd name="T3" fmla="*/ 1957 h 2024"/>
                <a:gd name="T4" fmla="*/ 249 w 543"/>
                <a:gd name="T5" fmla="*/ 1959 h 2024"/>
                <a:gd name="T6" fmla="*/ 194 w 543"/>
                <a:gd name="T7" fmla="*/ 2 h 2024"/>
                <a:gd name="T8" fmla="*/ 261 w 543"/>
                <a:gd name="T9" fmla="*/ 0 h 2024"/>
                <a:gd name="T10" fmla="*/ 534 w 543"/>
                <a:gd name="T11" fmla="*/ 1568 h 2024"/>
                <a:gd name="T12" fmla="*/ 284 w 543"/>
                <a:gd name="T13" fmla="*/ 2024 h 2024"/>
                <a:gd name="T14" fmla="*/ 10 w 543"/>
                <a:gd name="T15" fmla="*/ 1583 h 2024"/>
                <a:gd name="T16" fmla="*/ 21 w 543"/>
                <a:gd name="T17" fmla="*/ 1537 h 2024"/>
                <a:gd name="T18" fmla="*/ 66 w 543"/>
                <a:gd name="T19" fmla="*/ 1547 h 2024"/>
                <a:gd name="T20" fmla="*/ 311 w 543"/>
                <a:gd name="T21" fmla="*/ 1941 h 2024"/>
                <a:gd name="T22" fmla="*/ 253 w 543"/>
                <a:gd name="T23" fmla="*/ 1942 h 2024"/>
                <a:gd name="T24" fmla="*/ 475 w 543"/>
                <a:gd name="T25" fmla="*/ 1536 h 2024"/>
                <a:gd name="T26" fmla="*/ 521 w 543"/>
                <a:gd name="T27" fmla="*/ 1523 h 2024"/>
                <a:gd name="T28" fmla="*/ 534 w 543"/>
                <a:gd name="T29" fmla="*/ 1568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3" h="2024">
                  <a:moveTo>
                    <a:pt x="261" y="0"/>
                  </a:moveTo>
                  <a:lnTo>
                    <a:pt x="316" y="1957"/>
                  </a:lnTo>
                  <a:lnTo>
                    <a:pt x="249" y="1959"/>
                  </a:lnTo>
                  <a:lnTo>
                    <a:pt x="194" y="2"/>
                  </a:lnTo>
                  <a:lnTo>
                    <a:pt x="261" y="0"/>
                  </a:lnTo>
                  <a:close/>
                  <a:moveTo>
                    <a:pt x="534" y="1568"/>
                  </a:moveTo>
                  <a:lnTo>
                    <a:pt x="284" y="2024"/>
                  </a:lnTo>
                  <a:lnTo>
                    <a:pt x="10" y="1583"/>
                  </a:lnTo>
                  <a:cubicBezTo>
                    <a:pt x="0" y="1567"/>
                    <a:pt x="5" y="1546"/>
                    <a:pt x="21" y="1537"/>
                  </a:cubicBezTo>
                  <a:cubicBezTo>
                    <a:pt x="36" y="1527"/>
                    <a:pt x="57" y="1532"/>
                    <a:pt x="66" y="1547"/>
                  </a:cubicBezTo>
                  <a:lnTo>
                    <a:pt x="311" y="1941"/>
                  </a:lnTo>
                  <a:lnTo>
                    <a:pt x="253" y="1942"/>
                  </a:lnTo>
                  <a:lnTo>
                    <a:pt x="475" y="1536"/>
                  </a:lnTo>
                  <a:cubicBezTo>
                    <a:pt x="484" y="1520"/>
                    <a:pt x="504" y="1514"/>
                    <a:pt x="521" y="1523"/>
                  </a:cubicBezTo>
                  <a:cubicBezTo>
                    <a:pt x="537" y="1532"/>
                    <a:pt x="543" y="1552"/>
                    <a:pt x="534" y="1568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64" name="Freeform 165">
              <a:extLst>
                <a:ext uri="{FF2B5EF4-FFF2-40B4-BE49-F238E27FC236}">
                  <a16:creationId xmlns:a16="http://schemas.microsoft.com/office/drawing/2014/main" id="{69BFDC25-0EC8-4E02-AD5B-0561B5F72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3" y="1738"/>
              <a:ext cx="268" cy="65"/>
            </a:xfrm>
            <a:custGeom>
              <a:avLst/>
              <a:gdLst>
                <a:gd name="T0" fmla="*/ 2549 w 2552"/>
                <a:gd name="T1" fmla="*/ 146 h 543"/>
                <a:gd name="T2" fmla="*/ 65 w 2552"/>
                <a:gd name="T3" fmla="*/ 256 h 543"/>
                <a:gd name="T4" fmla="*/ 68 w 2552"/>
                <a:gd name="T5" fmla="*/ 323 h 543"/>
                <a:gd name="T6" fmla="*/ 2552 w 2552"/>
                <a:gd name="T7" fmla="*/ 212 h 543"/>
                <a:gd name="T8" fmla="*/ 2549 w 2552"/>
                <a:gd name="T9" fmla="*/ 146 h 543"/>
                <a:gd name="T10" fmla="*/ 438 w 2552"/>
                <a:gd name="T11" fmla="*/ 10 h 543"/>
                <a:gd name="T12" fmla="*/ 0 w 2552"/>
                <a:gd name="T13" fmla="*/ 292 h 543"/>
                <a:gd name="T14" fmla="*/ 461 w 2552"/>
                <a:gd name="T15" fmla="*/ 534 h 543"/>
                <a:gd name="T16" fmla="*/ 506 w 2552"/>
                <a:gd name="T17" fmla="*/ 520 h 543"/>
                <a:gd name="T18" fmla="*/ 492 w 2552"/>
                <a:gd name="T19" fmla="*/ 475 h 543"/>
                <a:gd name="T20" fmla="*/ 82 w 2552"/>
                <a:gd name="T21" fmla="*/ 260 h 543"/>
                <a:gd name="T22" fmla="*/ 84 w 2552"/>
                <a:gd name="T23" fmla="*/ 317 h 543"/>
                <a:gd name="T24" fmla="*/ 474 w 2552"/>
                <a:gd name="T25" fmla="*/ 66 h 543"/>
                <a:gd name="T26" fmla="*/ 474 w 2552"/>
                <a:gd name="T27" fmla="*/ 66 h 543"/>
                <a:gd name="T28" fmla="*/ 484 w 2552"/>
                <a:gd name="T29" fmla="*/ 20 h 543"/>
                <a:gd name="T30" fmla="*/ 438 w 2552"/>
                <a:gd name="T31" fmla="*/ 1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2" h="543">
                  <a:moveTo>
                    <a:pt x="2549" y="146"/>
                  </a:moveTo>
                  <a:lnTo>
                    <a:pt x="65" y="256"/>
                  </a:lnTo>
                  <a:lnTo>
                    <a:pt x="68" y="323"/>
                  </a:lnTo>
                  <a:lnTo>
                    <a:pt x="2552" y="212"/>
                  </a:lnTo>
                  <a:lnTo>
                    <a:pt x="2549" y="146"/>
                  </a:lnTo>
                  <a:close/>
                  <a:moveTo>
                    <a:pt x="438" y="10"/>
                  </a:moveTo>
                  <a:lnTo>
                    <a:pt x="0" y="292"/>
                  </a:lnTo>
                  <a:lnTo>
                    <a:pt x="461" y="534"/>
                  </a:lnTo>
                  <a:cubicBezTo>
                    <a:pt x="477" y="543"/>
                    <a:pt x="497" y="536"/>
                    <a:pt x="506" y="520"/>
                  </a:cubicBezTo>
                  <a:cubicBezTo>
                    <a:pt x="514" y="504"/>
                    <a:pt x="508" y="484"/>
                    <a:pt x="492" y="475"/>
                  </a:cubicBezTo>
                  <a:lnTo>
                    <a:pt x="82" y="260"/>
                  </a:lnTo>
                  <a:lnTo>
                    <a:pt x="84" y="317"/>
                  </a:lnTo>
                  <a:lnTo>
                    <a:pt x="474" y="66"/>
                  </a:lnTo>
                  <a:lnTo>
                    <a:pt x="474" y="66"/>
                  </a:lnTo>
                  <a:cubicBezTo>
                    <a:pt x="489" y="57"/>
                    <a:pt x="494" y="36"/>
                    <a:pt x="484" y="20"/>
                  </a:cubicBezTo>
                  <a:cubicBezTo>
                    <a:pt x="474" y="5"/>
                    <a:pt x="453" y="0"/>
                    <a:pt x="438" y="10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65" name="Freeform 166">
              <a:extLst>
                <a:ext uri="{FF2B5EF4-FFF2-40B4-BE49-F238E27FC236}">
                  <a16:creationId xmlns:a16="http://schemas.microsoft.com/office/drawing/2014/main" id="{65DAB17F-DBBB-4D87-8C43-64AC2A4A3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1947"/>
              <a:ext cx="57" cy="279"/>
            </a:xfrm>
            <a:custGeom>
              <a:avLst/>
              <a:gdLst>
                <a:gd name="T0" fmla="*/ 305 w 543"/>
                <a:gd name="T1" fmla="*/ 0 h 2313"/>
                <a:gd name="T2" fmla="*/ 305 w 543"/>
                <a:gd name="T3" fmla="*/ 2247 h 2313"/>
                <a:gd name="T4" fmla="*/ 238 w 543"/>
                <a:gd name="T5" fmla="*/ 2247 h 2313"/>
                <a:gd name="T6" fmla="*/ 238 w 543"/>
                <a:gd name="T7" fmla="*/ 0 h 2313"/>
                <a:gd name="T8" fmla="*/ 305 w 543"/>
                <a:gd name="T9" fmla="*/ 0 h 2313"/>
                <a:gd name="T10" fmla="*/ 534 w 543"/>
                <a:gd name="T11" fmla="*/ 1864 h 2313"/>
                <a:gd name="T12" fmla="*/ 272 w 543"/>
                <a:gd name="T13" fmla="*/ 2313 h 2313"/>
                <a:gd name="T14" fmla="*/ 10 w 543"/>
                <a:gd name="T15" fmla="*/ 1864 h 2313"/>
                <a:gd name="T16" fmla="*/ 22 w 543"/>
                <a:gd name="T17" fmla="*/ 1818 h 2313"/>
                <a:gd name="T18" fmla="*/ 67 w 543"/>
                <a:gd name="T19" fmla="*/ 1830 h 2313"/>
                <a:gd name="T20" fmla="*/ 301 w 543"/>
                <a:gd name="T21" fmla="*/ 2230 h 2313"/>
                <a:gd name="T22" fmla="*/ 243 w 543"/>
                <a:gd name="T23" fmla="*/ 2230 h 2313"/>
                <a:gd name="T24" fmla="*/ 476 w 543"/>
                <a:gd name="T25" fmla="*/ 1830 h 2313"/>
                <a:gd name="T26" fmla="*/ 522 w 543"/>
                <a:gd name="T27" fmla="*/ 1818 h 2313"/>
                <a:gd name="T28" fmla="*/ 534 w 543"/>
                <a:gd name="T29" fmla="*/ 1864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3" h="2313">
                  <a:moveTo>
                    <a:pt x="305" y="0"/>
                  </a:moveTo>
                  <a:lnTo>
                    <a:pt x="305" y="2247"/>
                  </a:lnTo>
                  <a:lnTo>
                    <a:pt x="238" y="2247"/>
                  </a:lnTo>
                  <a:lnTo>
                    <a:pt x="238" y="0"/>
                  </a:lnTo>
                  <a:lnTo>
                    <a:pt x="305" y="0"/>
                  </a:lnTo>
                  <a:close/>
                  <a:moveTo>
                    <a:pt x="534" y="1864"/>
                  </a:moveTo>
                  <a:lnTo>
                    <a:pt x="272" y="2313"/>
                  </a:lnTo>
                  <a:lnTo>
                    <a:pt x="10" y="1864"/>
                  </a:lnTo>
                  <a:cubicBezTo>
                    <a:pt x="0" y="1848"/>
                    <a:pt x="6" y="1827"/>
                    <a:pt x="22" y="1818"/>
                  </a:cubicBezTo>
                  <a:cubicBezTo>
                    <a:pt x="38" y="1809"/>
                    <a:pt x="58" y="1814"/>
                    <a:pt x="67" y="1830"/>
                  </a:cubicBezTo>
                  <a:lnTo>
                    <a:pt x="301" y="2230"/>
                  </a:lnTo>
                  <a:lnTo>
                    <a:pt x="243" y="2230"/>
                  </a:lnTo>
                  <a:lnTo>
                    <a:pt x="476" y="1830"/>
                  </a:lnTo>
                  <a:cubicBezTo>
                    <a:pt x="486" y="1814"/>
                    <a:pt x="506" y="1809"/>
                    <a:pt x="522" y="1818"/>
                  </a:cubicBezTo>
                  <a:cubicBezTo>
                    <a:pt x="538" y="1827"/>
                    <a:pt x="543" y="1848"/>
                    <a:pt x="534" y="1864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66" name="Freeform 167">
              <a:extLst>
                <a:ext uri="{FF2B5EF4-FFF2-40B4-BE49-F238E27FC236}">
                  <a16:creationId xmlns:a16="http://schemas.microsoft.com/office/drawing/2014/main" id="{D0A92601-FF9B-462F-99B4-CCCE02C5C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1740"/>
              <a:ext cx="243" cy="66"/>
            </a:xfrm>
            <a:custGeom>
              <a:avLst/>
              <a:gdLst>
                <a:gd name="T0" fmla="*/ 0 w 1157"/>
                <a:gd name="T1" fmla="*/ 119 h 271"/>
                <a:gd name="T2" fmla="*/ 1124 w 1157"/>
                <a:gd name="T3" fmla="*/ 119 h 271"/>
                <a:gd name="T4" fmla="*/ 1124 w 1157"/>
                <a:gd name="T5" fmla="*/ 152 h 271"/>
                <a:gd name="T6" fmla="*/ 0 w 1157"/>
                <a:gd name="T7" fmla="*/ 152 h 271"/>
                <a:gd name="T8" fmla="*/ 0 w 1157"/>
                <a:gd name="T9" fmla="*/ 119 h 271"/>
                <a:gd name="T10" fmla="*/ 933 w 1157"/>
                <a:gd name="T11" fmla="*/ 4 h 271"/>
                <a:gd name="T12" fmla="*/ 1157 w 1157"/>
                <a:gd name="T13" fmla="*/ 135 h 271"/>
                <a:gd name="T14" fmla="*/ 933 w 1157"/>
                <a:gd name="T15" fmla="*/ 266 h 271"/>
                <a:gd name="T16" fmla="*/ 910 w 1157"/>
                <a:gd name="T17" fmla="*/ 260 h 271"/>
                <a:gd name="T18" fmla="*/ 916 w 1157"/>
                <a:gd name="T19" fmla="*/ 238 h 271"/>
                <a:gd name="T20" fmla="*/ 1116 w 1157"/>
                <a:gd name="T21" fmla="*/ 121 h 271"/>
                <a:gd name="T22" fmla="*/ 1116 w 1157"/>
                <a:gd name="T23" fmla="*/ 150 h 271"/>
                <a:gd name="T24" fmla="*/ 916 w 1157"/>
                <a:gd name="T25" fmla="*/ 33 h 271"/>
                <a:gd name="T26" fmla="*/ 910 w 1157"/>
                <a:gd name="T27" fmla="*/ 10 h 271"/>
                <a:gd name="T28" fmla="*/ 933 w 1157"/>
                <a:gd name="T29" fmla="*/ 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7" h="271">
                  <a:moveTo>
                    <a:pt x="0" y="119"/>
                  </a:moveTo>
                  <a:lnTo>
                    <a:pt x="1124" y="119"/>
                  </a:lnTo>
                  <a:lnTo>
                    <a:pt x="1124" y="152"/>
                  </a:lnTo>
                  <a:lnTo>
                    <a:pt x="0" y="152"/>
                  </a:lnTo>
                  <a:lnTo>
                    <a:pt x="0" y="119"/>
                  </a:lnTo>
                  <a:close/>
                  <a:moveTo>
                    <a:pt x="933" y="4"/>
                  </a:moveTo>
                  <a:lnTo>
                    <a:pt x="1157" y="135"/>
                  </a:lnTo>
                  <a:lnTo>
                    <a:pt x="933" y="266"/>
                  </a:lnTo>
                  <a:cubicBezTo>
                    <a:pt x="925" y="271"/>
                    <a:pt x="914" y="268"/>
                    <a:pt x="910" y="260"/>
                  </a:cubicBezTo>
                  <a:cubicBezTo>
                    <a:pt x="905" y="252"/>
                    <a:pt x="908" y="242"/>
                    <a:pt x="916" y="238"/>
                  </a:cubicBezTo>
                  <a:lnTo>
                    <a:pt x="1116" y="121"/>
                  </a:lnTo>
                  <a:lnTo>
                    <a:pt x="1116" y="150"/>
                  </a:lnTo>
                  <a:lnTo>
                    <a:pt x="916" y="33"/>
                  </a:lnTo>
                  <a:cubicBezTo>
                    <a:pt x="908" y="28"/>
                    <a:pt x="905" y="18"/>
                    <a:pt x="910" y="10"/>
                  </a:cubicBezTo>
                  <a:cubicBezTo>
                    <a:pt x="914" y="2"/>
                    <a:pt x="925" y="0"/>
                    <a:pt x="933" y="4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NA" sz="16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93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31E0-46D9-43B0-B237-77891D0E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3-assay HIV Testing Strategy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76A87-6AEF-48F7-8583-D29A78D0B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8F6A1-E455-4698-9927-CEA72BD2F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875"/>
            <a:ext cx="12191999" cy="57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3AEDD-3B90-7545-9EBA-8DE6DDCC7C56}"/>
              </a:ext>
            </a:extLst>
          </p:cNvPr>
          <p:cNvSpPr/>
          <p:nvPr/>
        </p:nvSpPr>
        <p:spPr>
          <a:xfrm>
            <a:off x="0" y="1"/>
            <a:ext cx="12192000" cy="10948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S" sz="3200" b="1" dirty="0"/>
              <a:t>                       Dual HIV/Syphilis Testing Strategy </a:t>
            </a:r>
          </a:p>
          <a:p>
            <a:r>
              <a:rPr lang="en-ES" sz="3200" b="1" dirty="0"/>
              <a:t>                                            for ANC 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5F1A5-5F25-AE4B-A936-E5D30701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57" y="1106907"/>
            <a:ext cx="7923335" cy="55465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0B0EB6-2D95-E74E-8F2C-715BE815A643}"/>
              </a:ext>
            </a:extLst>
          </p:cNvPr>
          <p:cNvSpPr/>
          <p:nvPr/>
        </p:nvSpPr>
        <p:spPr>
          <a:xfrm>
            <a:off x="3248526" y="1347537"/>
            <a:ext cx="1130969" cy="2887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B72C0-EC30-9F44-A13E-F09CF84BF6AA}"/>
              </a:ext>
            </a:extLst>
          </p:cNvPr>
          <p:cNvSpPr/>
          <p:nvPr/>
        </p:nvSpPr>
        <p:spPr>
          <a:xfrm>
            <a:off x="4014537" y="2466475"/>
            <a:ext cx="1965158" cy="2887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E554D2-1F1E-4848-92EE-96F95DD10F2F}"/>
              </a:ext>
            </a:extLst>
          </p:cNvPr>
          <p:cNvSpPr/>
          <p:nvPr/>
        </p:nvSpPr>
        <p:spPr>
          <a:xfrm>
            <a:off x="3176339" y="3388893"/>
            <a:ext cx="1227220" cy="2887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6951C-0EEF-C440-8F0F-7DFC565DD5F3}"/>
              </a:ext>
            </a:extLst>
          </p:cNvPr>
          <p:cNvSpPr txBox="1"/>
          <p:nvPr/>
        </p:nvSpPr>
        <p:spPr>
          <a:xfrm>
            <a:off x="9329292" y="1347537"/>
            <a:ext cx="1829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ES" dirty="0"/>
              <a:t>Dual HIV/Syphilis </a:t>
            </a:r>
          </a:p>
          <a:p>
            <a:pPr algn="ctr"/>
            <a:r>
              <a:rPr lang="en-ES" dirty="0"/>
              <a:t>used as </a:t>
            </a:r>
            <a:r>
              <a:rPr lang="en-ES" b="1" dirty="0">
                <a:solidFill>
                  <a:srgbClr val="0070C0"/>
                </a:solidFill>
              </a:rPr>
              <a:t>A1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04310A-0CFF-3E4C-A488-5E4F21D53553}"/>
              </a:ext>
            </a:extLst>
          </p:cNvPr>
          <p:cNvCxnSpPr>
            <a:cxnSpLocks/>
          </p:cNvCxnSpPr>
          <p:nvPr/>
        </p:nvCxnSpPr>
        <p:spPr>
          <a:xfrm>
            <a:off x="4547938" y="1491916"/>
            <a:ext cx="45720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B4F51C7-63E9-BA4C-BE8A-FF11F1EECD63}"/>
              </a:ext>
            </a:extLst>
          </p:cNvPr>
          <p:cNvSpPr/>
          <p:nvPr/>
        </p:nvSpPr>
        <p:spPr>
          <a:xfrm>
            <a:off x="8040368" y="2237873"/>
            <a:ext cx="959250" cy="1744578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7688B-788A-CD4F-8D16-33CF246EA660}"/>
              </a:ext>
            </a:extLst>
          </p:cNvPr>
          <p:cNvSpPr txBox="1"/>
          <p:nvPr/>
        </p:nvSpPr>
        <p:spPr>
          <a:xfrm>
            <a:off x="9100321" y="2466473"/>
            <a:ext cx="28149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ES" dirty="0"/>
              <a:t>Dual HIV/Syphilis strategy </a:t>
            </a:r>
          </a:p>
          <a:p>
            <a:pPr algn="ctr"/>
            <a:r>
              <a:rPr lang="en-ES" dirty="0"/>
              <a:t>aligned with national </a:t>
            </a:r>
          </a:p>
          <a:p>
            <a:pPr algn="ctr"/>
            <a:r>
              <a:rPr lang="en-ES" dirty="0"/>
              <a:t>HIV testing strategy </a:t>
            </a:r>
          </a:p>
          <a:p>
            <a:pPr algn="ctr"/>
            <a:r>
              <a:rPr lang="en-ES" dirty="0"/>
              <a:t>for </a:t>
            </a:r>
            <a:r>
              <a:rPr lang="en-ES" b="1" dirty="0">
                <a:solidFill>
                  <a:srgbClr val="FF0000"/>
                </a:solidFill>
              </a:rPr>
              <a:t>A2</a:t>
            </a:r>
            <a:r>
              <a:rPr lang="en-ES" dirty="0"/>
              <a:t> and </a:t>
            </a:r>
            <a:r>
              <a:rPr lang="en-ES" b="1" dirty="0">
                <a:solidFill>
                  <a:srgbClr val="FF0000"/>
                </a:solidFill>
              </a:rPr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3252353295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ry">
  <a:themeElements>
    <a:clrScheme name="Ministr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BOI Landscape Dra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BOI Landscape Dra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OI Landscape Dra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OI Landscape Dra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OI Landscape Dra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OI Landscape Dra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OI Landscape Dra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OI Landscape Dra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nistry" id="{1BC9AA67-397B-4192-AC68-055541A38C06}" vid="{D28E6CA3-1401-4966-91D9-589617485A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Ministry</Template>
  <TotalTime>34312</TotalTime>
  <Words>1930</Words>
  <Application>Microsoft Office PowerPoint</Application>
  <PresentationFormat>Widescreen</PresentationFormat>
  <Paragraphs>340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Courier New</vt:lpstr>
      <vt:lpstr>Symbol</vt:lpstr>
      <vt:lpstr>Wingdings</vt:lpstr>
      <vt:lpstr>Ministry</vt:lpstr>
      <vt:lpstr>EXPERIENCE SHARING ON KIT QUALITY MONITORING RTCQI BEST PRACTICE WORKSHOP AFRICA REGION</vt:lpstr>
      <vt:lpstr>Outline</vt:lpstr>
      <vt:lpstr>Country Profile</vt:lpstr>
      <vt:lpstr>Background -  Policy</vt:lpstr>
      <vt:lpstr>HIV Testing Landscape in Namibia</vt:lpstr>
      <vt:lpstr>HIV Rapid Test Kits Evaluated for Use in Namibia </vt:lpstr>
      <vt:lpstr>PowerPoint Presentation</vt:lpstr>
      <vt:lpstr>New 3-assay HIV Testing Strategy</vt:lpstr>
      <vt:lpstr>PowerPoint Presentation</vt:lpstr>
      <vt:lpstr>Quality Control for HIV Rapid Testing  </vt:lpstr>
      <vt:lpstr>Quality Control for HIV Rapid Testing….Cont </vt:lpstr>
      <vt:lpstr>Proficiency Testing</vt:lpstr>
      <vt:lpstr> Proficiency Testing</vt:lpstr>
      <vt:lpstr>Post-Market Surveillance (PMS)</vt:lpstr>
      <vt:lpstr>Post-Market Surveillance (PMS) cont’d</vt:lpstr>
      <vt:lpstr>Post-Market Surveillance (PMS) Summary</vt:lpstr>
      <vt:lpstr>Rapid Testing Onsite Assessment</vt:lpstr>
      <vt:lpstr>RTCQI: Data Collection and Analysis</vt:lpstr>
      <vt:lpstr>RTCQI site assessments:  Oct. 22-Sept. 2023 Program and Technical Elements</vt:lpstr>
      <vt:lpstr>RTCQI site assessments:  Oct. 22-Sept. 2023 Program and Technical Elements</vt:lpstr>
      <vt:lpstr>QC Challenges/Gaps Identified</vt:lpstr>
      <vt:lpstr>Mitigation Strategies</vt:lpstr>
      <vt:lpstr>Future plans</vt:lpstr>
      <vt:lpstr>Acknowledgement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CoVITEC – Index Contact Testing</dc:title>
  <dc:creator>Albertina Nangolo</dc:creator>
  <cp:lastModifiedBy>Steinau, Martin (CDC/GHC/DGHT)</cp:lastModifiedBy>
  <cp:revision>155</cp:revision>
  <cp:lastPrinted>2024-04-25T08:18:55Z</cp:lastPrinted>
  <dcterms:created xsi:type="dcterms:W3CDTF">2023-11-30T09:26:26Z</dcterms:created>
  <dcterms:modified xsi:type="dcterms:W3CDTF">2024-05-27T11:13:57Z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2024-05-27T11:03:36Z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b7bf93b6-b0a8-4c7e-9b78-7714ce7aeb12</vt:lpwstr>
  </property>
  <property fmtid="{D5CDD505-2E9C-101B-9397-08002B2CF9AE}" pid="8" name="MSIP_Label_8af03ff0-41c5-4c41-b55e-fabb8fae94be_ContentBits">
    <vt:lpwstr>0</vt:lpwstr>
  </property>
</Properties>
</file>